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8" r:id="rId2"/>
    <p:sldId id="393" r:id="rId3"/>
    <p:sldId id="415" r:id="rId4"/>
    <p:sldId id="451" r:id="rId5"/>
    <p:sldId id="452" r:id="rId6"/>
    <p:sldId id="513" r:id="rId7"/>
    <p:sldId id="514" r:id="rId8"/>
    <p:sldId id="515" r:id="rId9"/>
    <p:sldId id="481" r:id="rId10"/>
    <p:sldId id="401" r:id="rId11"/>
    <p:sldId id="475" r:id="rId12"/>
    <p:sldId id="476" r:id="rId13"/>
    <p:sldId id="458" r:id="rId14"/>
    <p:sldId id="453" r:id="rId15"/>
    <p:sldId id="406" r:id="rId16"/>
    <p:sldId id="498" r:id="rId17"/>
    <p:sldId id="508" r:id="rId18"/>
    <p:sldId id="503" r:id="rId19"/>
    <p:sldId id="495" r:id="rId20"/>
    <p:sldId id="496" r:id="rId21"/>
    <p:sldId id="497" r:id="rId22"/>
    <p:sldId id="368" r:id="rId23"/>
    <p:sldId id="369" r:id="rId24"/>
    <p:sldId id="381" r:id="rId25"/>
    <p:sldId id="499" r:id="rId26"/>
    <p:sldId id="501" r:id="rId27"/>
    <p:sldId id="488" r:id="rId28"/>
    <p:sldId id="502" r:id="rId29"/>
    <p:sldId id="509" r:id="rId30"/>
    <p:sldId id="330" r:id="rId31"/>
    <p:sldId id="490" r:id="rId32"/>
    <p:sldId id="507" r:id="rId33"/>
    <p:sldId id="479" r:id="rId34"/>
    <p:sldId id="473" r:id="rId35"/>
    <p:sldId id="435" r:id="rId36"/>
    <p:sldId id="360" r:id="rId37"/>
    <p:sldId id="504" r:id="rId38"/>
    <p:sldId id="455" r:id="rId39"/>
    <p:sldId id="456" r:id="rId40"/>
    <p:sldId id="457" r:id="rId41"/>
    <p:sldId id="506" r:id="rId42"/>
    <p:sldId id="510" r:id="rId43"/>
    <p:sldId id="511" r:id="rId44"/>
    <p:sldId id="51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9A3226-0781-48BD-97A3-206FE0203478}">
          <p14:sldIdLst>
            <p14:sldId id="258"/>
            <p14:sldId id="393"/>
            <p14:sldId id="415"/>
            <p14:sldId id="451"/>
            <p14:sldId id="452"/>
            <p14:sldId id="513"/>
            <p14:sldId id="514"/>
            <p14:sldId id="515"/>
            <p14:sldId id="481"/>
            <p14:sldId id="401"/>
            <p14:sldId id="475"/>
            <p14:sldId id="476"/>
            <p14:sldId id="458"/>
            <p14:sldId id="453"/>
            <p14:sldId id="406"/>
            <p14:sldId id="498"/>
            <p14:sldId id="508"/>
            <p14:sldId id="503"/>
            <p14:sldId id="495"/>
            <p14:sldId id="496"/>
            <p14:sldId id="497"/>
            <p14:sldId id="368"/>
            <p14:sldId id="369"/>
            <p14:sldId id="381"/>
            <p14:sldId id="499"/>
            <p14:sldId id="501"/>
            <p14:sldId id="488"/>
            <p14:sldId id="502"/>
            <p14:sldId id="509"/>
            <p14:sldId id="330"/>
            <p14:sldId id="490"/>
            <p14:sldId id="507"/>
            <p14:sldId id="479"/>
            <p14:sldId id="473"/>
            <p14:sldId id="435"/>
            <p14:sldId id="360"/>
            <p14:sldId id="504"/>
            <p14:sldId id="455"/>
            <p14:sldId id="456"/>
            <p14:sldId id="457"/>
            <p14:sldId id="506"/>
            <p14:sldId id="510"/>
            <p14:sldId id="511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9900"/>
    <a:srgbClr val="0000FF"/>
    <a:srgbClr val="0000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30" autoAdjust="0"/>
    <p:restoredTop sz="98824" autoAdjust="0"/>
  </p:normalViewPr>
  <p:slideViewPr>
    <p:cSldViewPr snapToGrid="0">
      <p:cViewPr>
        <p:scale>
          <a:sx n="128" d="100"/>
          <a:sy n="128" d="100"/>
        </p:scale>
        <p:origin x="1320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50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5C17-07C9-47B0-B70E-03A3B96C064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F8C96-1E44-44F2-A39A-BB885FF5A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6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3AF59-4D78-406C-9E38-842451BCE26B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C124C-2894-402F-8EB7-D2758CAF9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48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16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2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OK.</a:t>
            </a:r>
            <a:r>
              <a:rPr lang="en-US" baseline="0" dirty="0" smtClean="0"/>
              <a:t> That brings me to the end of my presentation. This work is supported by … Thank you for your attention!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47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225ED-A6B4-7C41-8767-42614296EA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51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225ED-A6B4-7C41-8767-42614296EA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5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225ED-A6B4-7C41-8767-42614296EA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5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225ED-A6B4-7C41-8767-42614296EA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51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225ED-A6B4-7C41-8767-42614296EA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5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22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22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C124C-2894-402F-8EB7-D2758CAF96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2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7CFB-6EB1-974B-B610-6D2B6E1FB236}" type="datetime1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8800-ABD1-7246-A035-2DB2E036EDEA}" type="datetime1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36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4144-DE7E-5142-90E6-493CBD7E3007}" type="datetime1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1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>
            <a:normAutofit/>
          </a:bodyPr>
          <a:lstStyle>
            <a:lvl1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DE34-738E-874D-A284-2A5B7A27A8C1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01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80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862456"/>
            <a:ext cx="3886200" cy="52579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862456"/>
            <a:ext cx="3886200" cy="52579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8E9D-CB59-8047-9706-DACD7B5FDA15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1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2179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876491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00402"/>
            <a:ext cx="3868340" cy="439559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876491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700402"/>
            <a:ext cx="3887391" cy="43955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865F8-0476-A34D-9975-728FB84FAC4B}" type="datetime1">
              <a:rPr lang="en-US" smtClean="0"/>
              <a:t>12/15/16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3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73BCC-9E14-FD4C-925B-030A82F43515}" type="datetime1">
              <a:rPr lang="en-US" smtClean="0"/>
              <a:t>12/15/16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4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FEF2-23D5-6D4C-BCE8-5E8F3A27E9F2}" type="datetime1">
              <a:rPr lang="en-US" smtClean="0"/>
              <a:t>12/15/16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9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177ED-3FD6-4A4C-BBE4-3B9DD3CB09E0}" type="datetime1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8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AC631-7A81-4C41-AD8E-85C9A615507D}" type="datetime1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8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PPT_intropage_print"/>
          <p:cNvPicPr>
            <a:picLocks noChangeAspect="1" noChangeArrowheads="1"/>
          </p:cNvPicPr>
          <p:nvPr userDrawn="1"/>
        </p:nvPicPr>
        <p:blipFill rotWithShape="1">
          <a:blip r:embed="rId13" cstate="print"/>
          <a:srcRect t="92176"/>
          <a:stretch/>
        </p:blipFill>
        <p:spPr bwMode="auto">
          <a:xfrm>
            <a:off x="0" y="6545093"/>
            <a:ext cx="9144000" cy="32306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 userDrawn="1"/>
        </p:nvSpPr>
        <p:spPr>
          <a:xfrm>
            <a:off x="7308304" y="6534704"/>
            <a:ext cx="18356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Juho</a:t>
            </a:r>
            <a:r>
              <a:rPr lang="en-US" sz="1500" b="1" baseline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</a:t>
            </a:r>
            <a:endParaRPr lang="en-US" sz="15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6534933"/>
            <a:ext cx="7308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Dissertation</a:t>
            </a:r>
            <a:r>
              <a:rPr lang="en-US" sz="1500" b="1" baseline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Defense </a:t>
            </a:r>
            <a:r>
              <a:rPr lang="en-US" sz="1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</a:t>
            </a:r>
            <a:r>
              <a:rPr lang="en-US" sz="1500" b="1" baseline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6 2016</a:t>
            </a:r>
            <a:endParaRPr lang="en-US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9"/>
            <a:ext cx="9144000" cy="6349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228"/>
            <a:ext cx="9143999" cy="619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90015"/>
            <a:ext cx="7886700" cy="5294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3923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E6E18-BE90-5F48-B9EF-6C3A5AFCF0F8}" type="datetime1">
              <a:rPr lang="en-US" smtClean="0"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1891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1891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C7720-7E13-4C36-B04A-3B6A00B7E9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2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i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Ø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51.emf"/><Relationship Id="rId8" Type="http://schemas.openxmlformats.org/officeDocument/2006/relationships/image" Target="../media/image52.emf"/><Relationship Id="rId9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7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6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6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5" Type="http://schemas.openxmlformats.org/officeDocument/2006/relationships/image" Target="../media/image78.emf"/><Relationship Id="rId6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image" Target="../media/image17.emf"/><Relationship Id="rId13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5" Type="http://schemas.openxmlformats.org/officeDocument/2006/relationships/image" Target="../media/image97.emf"/><Relationship Id="rId6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8" Type="http://schemas.openxmlformats.org/officeDocument/2006/relationships/image" Target="../media/image108.emf"/><Relationship Id="rId9" Type="http://schemas.openxmlformats.org/officeDocument/2006/relationships/image" Target="../media/image109.emf"/><Relationship Id="rId10" Type="http://schemas.openxmlformats.org/officeDocument/2006/relationships/image" Target="../media/image110.emf"/><Relationship Id="rId11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3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Relationship Id="rId11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3.emf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0" Type="http://schemas.openxmlformats.org/officeDocument/2006/relationships/image" Target="../media/image13.emf"/><Relationship Id="rId8" Type="http://schemas.openxmlformats.org/officeDocument/2006/relationships/image" Target="../media/image33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6-12-03 at 9.49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5472070"/>
            <a:ext cx="7630160" cy="939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640" y="1287422"/>
            <a:ext cx="7772400" cy="1655037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METHODOLOGICAL STUDY OF COMPUTATIONAL APPROACHES TO </a:t>
            </a:r>
            <a:r>
              <a:rPr lang="en-US" sz="3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STRONG </a:t>
            </a:r>
            <a:r>
              <a:rPr lang="en-US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CORRELATIONS.</a:t>
            </a:r>
            <a:endParaRPr lang="en-US" sz="35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99935" y="3910565"/>
            <a:ext cx="1944130" cy="47367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i="1" u="sng" dirty="0" smtClean="0">
                <a:solidFill>
                  <a:schemeClr val="tx1"/>
                </a:solidFill>
              </a:rPr>
              <a:t>Juho Lee</a:t>
            </a:r>
            <a:endParaRPr lang="en-US" b="1" i="1" baseline="30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703" y="5294812"/>
            <a:ext cx="6609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December 6, 2016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697084" y="4629154"/>
            <a:ext cx="3734196" cy="85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i="1" u="sng" dirty="0" smtClean="0">
                <a:solidFill>
                  <a:schemeClr val="tx1"/>
                </a:solidFill>
              </a:rPr>
              <a:t>Dissertation Defense</a:t>
            </a:r>
          </a:p>
          <a:p>
            <a:pPr>
              <a:lnSpc>
                <a:spcPct val="100000"/>
              </a:lnSpc>
            </a:pPr>
            <a:r>
              <a:rPr lang="en-US" b="1" i="1" u="sng" dirty="0" smtClean="0">
                <a:solidFill>
                  <a:schemeClr val="tx1"/>
                </a:solidFill>
              </a:rPr>
              <a:t>Supervisor: Prof. </a:t>
            </a:r>
            <a:r>
              <a:rPr lang="en-US" b="1" i="1" u="sng" dirty="0" err="1" smtClean="0">
                <a:solidFill>
                  <a:schemeClr val="tx1"/>
                </a:solidFill>
              </a:rPr>
              <a:t>Kristjan</a:t>
            </a:r>
            <a:r>
              <a:rPr lang="en-US" b="1" i="1" u="sng" dirty="0" smtClean="0">
                <a:solidFill>
                  <a:schemeClr val="tx1"/>
                </a:solidFill>
              </a:rPr>
              <a:t> </a:t>
            </a:r>
            <a:r>
              <a:rPr lang="en-US" b="1" i="1" u="sng" dirty="0" err="1" smtClean="0">
                <a:solidFill>
                  <a:schemeClr val="tx1"/>
                </a:solidFill>
              </a:rPr>
              <a:t>Haule</a:t>
            </a:r>
            <a:endParaRPr lang="en-US" b="1" i="1" baseline="30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C7720-7E13-4C36-B04A-3B6A00B7E9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Dynamical Mean-Field Theory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13360" y="944880"/>
            <a:ext cx="479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Dynamical mean-field theory (DMFT)</a:t>
            </a:r>
          </a:p>
          <a:p>
            <a:r>
              <a:rPr lang="en-US" dirty="0" smtClean="0"/>
              <a:t>: All local irreducible diagrams (i = atomic site)</a:t>
            </a:r>
            <a:endParaRPr lang="en-US" dirty="0"/>
          </a:p>
        </p:txBody>
      </p:sp>
      <p:pic>
        <p:nvPicPr>
          <p:cNvPr id="16" name="Picture 15" descr="mot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2" y="1635760"/>
            <a:ext cx="2131078" cy="277368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77520" y="2313355"/>
            <a:ext cx="42875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A. George, G. </a:t>
            </a:r>
            <a:r>
              <a:rPr lang="en-US" sz="1400" dirty="0" err="1" smtClean="0"/>
              <a:t>Kotliar</a:t>
            </a:r>
            <a:r>
              <a:rPr lang="en-US" sz="1400" dirty="0" smtClean="0"/>
              <a:t> </a:t>
            </a:r>
            <a:r>
              <a:rPr lang="is-IS" sz="1400" dirty="0"/>
              <a:t>Phys. Rev. B </a:t>
            </a:r>
            <a:r>
              <a:rPr lang="is-IS" sz="1400" b="1" dirty="0"/>
              <a:t>45</a:t>
            </a:r>
            <a:r>
              <a:rPr lang="is-IS" sz="1400" dirty="0"/>
              <a:t>, 6479 (1992)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329680" y="1036320"/>
            <a:ext cx="2192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Metal-insulator transition</a:t>
            </a:r>
          </a:p>
          <a:p>
            <a:endParaRPr lang="en-US" sz="15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5197426" y="1467032"/>
            <a:ext cx="593900" cy="3023687"/>
            <a:chOff x="3822507" y="3162211"/>
            <a:chExt cx="1086804" cy="3488412"/>
          </a:xfrm>
        </p:grpSpPr>
        <p:sp>
          <p:nvSpPr>
            <p:cNvPr id="82" name="Up-Down Arrow 81"/>
            <p:cNvSpPr/>
            <p:nvPr/>
          </p:nvSpPr>
          <p:spPr>
            <a:xfrm>
              <a:off x="4378960" y="3495040"/>
              <a:ext cx="528320" cy="2865120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22507" y="3162211"/>
              <a:ext cx="1067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/ W ~ 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830733" y="6281291"/>
              <a:ext cx="1078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/ W&gt;&gt;1</a:t>
              </a:r>
            </a:p>
          </p:txBody>
        </p:sp>
      </p:grpSp>
      <p:pic>
        <p:nvPicPr>
          <p:cNvPr id="6" name="Picture 5" descr="Screen Shot 2016-12-03 at 12.16.5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5432" b="5093"/>
          <a:stretch/>
        </p:blipFill>
        <p:spPr>
          <a:xfrm>
            <a:off x="497840" y="1666241"/>
            <a:ext cx="3830320" cy="579120"/>
          </a:xfrm>
          <a:prstGeom prst="rect">
            <a:avLst/>
          </a:prstGeom>
        </p:spPr>
      </p:pic>
      <p:sp>
        <p:nvSpPr>
          <p:cNvPr id="191" name="Content Placeholder 2"/>
          <p:cNvSpPr>
            <a:spLocks noGrp="1"/>
          </p:cNvSpPr>
          <p:nvPr>
            <p:ph idx="1"/>
          </p:nvPr>
        </p:nvSpPr>
        <p:spPr>
          <a:xfrm>
            <a:off x="894080" y="4998720"/>
            <a:ext cx="7528560" cy="1412240"/>
          </a:xfrm>
        </p:spPr>
        <p:txBody>
          <a:bodyPr>
            <a:noAutofit/>
          </a:bodyPr>
          <a:lstStyle/>
          <a:p>
            <a:r>
              <a:rPr lang="en-US" sz="1600" dirty="0" smtClean="0"/>
              <a:t>Assumption: spatial quantum fluctuations are frozen</a:t>
            </a:r>
            <a:endParaRPr lang="en-US" altLang="ko-KR" sz="1600" dirty="0" smtClean="0"/>
          </a:p>
          <a:p>
            <a:r>
              <a:rPr lang="en-US" sz="1600" dirty="0" smtClean="0"/>
              <a:t>Local self-energy contains all irreducible skeleton diagrams</a:t>
            </a:r>
          </a:p>
          <a:p>
            <a:r>
              <a:rPr lang="en-US" sz="1600" dirty="0" smtClean="0"/>
              <a:t>One of standard methods for strong correlations</a:t>
            </a:r>
            <a:endParaRPr lang="en-US" sz="1600" dirty="0"/>
          </a:p>
        </p:txBody>
      </p:sp>
      <p:pic>
        <p:nvPicPr>
          <p:cNvPr id="68" name="Picture 67" descr="AIM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28" b="46885"/>
          <a:stretch/>
        </p:blipFill>
        <p:spPr>
          <a:xfrm>
            <a:off x="1461756" y="2585871"/>
            <a:ext cx="2545865" cy="120080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17" y="4212760"/>
            <a:ext cx="3403904" cy="46271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929493" y="3793841"/>
            <a:ext cx="27709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DMFT applied in Hubbard model</a:t>
            </a:r>
          </a:p>
        </p:txBody>
      </p:sp>
    </p:spTree>
    <p:extLst>
      <p:ext uri="{BB962C8B-B14F-4D97-AF65-F5344CB8AC3E}">
        <p14:creationId xmlns:p14="http://schemas.microsoft.com/office/powerpoint/2010/main" val="33516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ontent Placeholder 9"/>
          <p:cNvSpPr txBox="1">
            <a:spLocks/>
          </p:cNvSpPr>
          <p:nvPr/>
        </p:nvSpPr>
        <p:spPr>
          <a:xfrm>
            <a:off x="33186" y="3159174"/>
            <a:ext cx="4370498" cy="2506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Dynamical Mean-Field Theory (DMFT)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Treats strong correlations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Too expensive to deal with the entire degrees of freedom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Combined band structure methods and DMFT</a:t>
            </a:r>
            <a:endParaRPr lang="en-US" dirty="0"/>
          </a:p>
        </p:txBody>
      </p:sp>
      <p:grpSp>
        <p:nvGrpSpPr>
          <p:cNvPr id="111" name="Group 110"/>
          <p:cNvGrpSpPr/>
          <p:nvPr/>
        </p:nvGrpSpPr>
        <p:grpSpPr>
          <a:xfrm>
            <a:off x="1524000" y="1295400"/>
            <a:ext cx="1216526" cy="1189790"/>
            <a:chOff x="1270000" y="4785894"/>
            <a:chExt cx="1216526" cy="1189790"/>
          </a:xfrm>
        </p:grpSpPr>
        <p:sp>
          <p:nvSpPr>
            <p:cNvPr id="112" name="Oval 111"/>
            <p:cNvSpPr/>
            <p:nvPr/>
          </p:nvSpPr>
          <p:spPr>
            <a:xfrm>
              <a:off x="1270000" y="4785894"/>
              <a:ext cx="1216526" cy="1189790"/>
            </a:xfrm>
            <a:prstGeom prst="ellipse">
              <a:avLst/>
            </a:prstGeom>
            <a:solidFill>
              <a:srgbClr val="3366FF">
                <a:alpha val="79000"/>
              </a:srgbClr>
            </a:solidFill>
            <a:ln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112" descr="f-orbita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738" y="5186948"/>
              <a:ext cx="360948" cy="360948"/>
            </a:xfrm>
            <a:prstGeom prst="rect">
              <a:avLst/>
            </a:prstGeom>
          </p:spPr>
        </p:pic>
      </p:grpSp>
      <p:sp>
        <p:nvSpPr>
          <p:cNvPr id="19" name="Content Placeholder 9"/>
          <p:cNvSpPr>
            <a:spLocks noGrp="1"/>
          </p:cNvSpPr>
          <p:nvPr>
            <p:ph idx="1"/>
          </p:nvPr>
        </p:nvSpPr>
        <p:spPr>
          <a:xfrm>
            <a:off x="4592320" y="3122178"/>
            <a:ext cx="4551680" cy="2872222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Density functional theory </a:t>
            </a:r>
            <a:br>
              <a:rPr lang="en-US" sz="1600" b="1" dirty="0" smtClean="0"/>
            </a:br>
            <a:r>
              <a:rPr lang="en-US" sz="1600" b="1" dirty="0" smtClean="0"/>
              <a:t>(Local density approximation: LDA)</a:t>
            </a:r>
          </a:p>
          <a:p>
            <a:pPr lvl="1"/>
            <a:r>
              <a:rPr lang="en-US" sz="1600" dirty="0" smtClean="0"/>
              <a:t>Efficient for total </a:t>
            </a:r>
            <a:r>
              <a:rPr lang="en-US" sz="1600" dirty="0"/>
              <a:t>energy </a:t>
            </a:r>
            <a:r>
              <a:rPr lang="en-US" sz="1600" dirty="0" smtClean="0"/>
              <a:t>calculation in real materials</a:t>
            </a:r>
          </a:p>
          <a:p>
            <a:r>
              <a:rPr lang="en-US" sz="1600" b="1" dirty="0" smtClean="0"/>
              <a:t>GW approximation</a:t>
            </a:r>
          </a:p>
          <a:p>
            <a:pPr lvl="1"/>
            <a:r>
              <a:rPr lang="en-US" sz="1600" dirty="0" smtClean="0"/>
              <a:t>Excellent for band-gap calculation of weakly or moderate correlated systems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498951" y="862816"/>
            <a:ext cx="2070249" cy="2083583"/>
            <a:chOff x="967591" y="3799057"/>
            <a:chExt cx="967467" cy="948090"/>
          </a:xfrm>
        </p:grpSpPr>
        <p:sp>
          <p:nvSpPr>
            <p:cNvPr id="21" name="Oval 20"/>
            <p:cNvSpPr/>
            <p:nvPr/>
          </p:nvSpPr>
          <p:spPr>
            <a:xfrm>
              <a:off x="1264426" y="3801161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67591" y="3801161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64011" y="3799057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264426" y="4090194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67591" y="4090194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564011" y="4088090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264426" y="4384434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67591" y="4384434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564011" y="4382330"/>
              <a:ext cx="371047" cy="362713"/>
            </a:xfrm>
            <a:prstGeom prst="ellipse">
              <a:avLst/>
            </a:prstGeom>
            <a:solidFill>
              <a:schemeClr val="tx2">
                <a:alpha val="5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624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/>
          <p:cNvSpPr/>
          <p:nvPr/>
        </p:nvSpPr>
        <p:spPr>
          <a:xfrm>
            <a:off x="2284368" y="3455635"/>
            <a:ext cx="401904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75000"/>
                  </a:schemeClr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LDA/GW</a:t>
            </a:r>
            <a:r>
              <a:rPr lang="en-US" sz="3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	  +	</a:t>
            </a:r>
            <a:r>
              <a:rPr lang="en-US" sz="3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0000FF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DMFT</a:t>
            </a:r>
            <a:endParaRPr lang="en-US" sz="3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0000FF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28415" y="4120125"/>
            <a:ext cx="74637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Correlated electrons in d</a:t>
            </a:r>
            <a:r>
              <a:rPr lang="en-US" sz="2000" dirty="0">
                <a:solidFill>
                  <a:srgbClr val="000000"/>
                </a:solidFill>
              </a:rPr>
              <a:t>- or f- </a:t>
            </a:r>
            <a:r>
              <a:rPr lang="en-US" sz="2000" dirty="0" smtClean="0">
                <a:solidFill>
                  <a:srgbClr val="000000"/>
                </a:solidFill>
              </a:rPr>
              <a:t>orbitals </a:t>
            </a:r>
            <a:r>
              <a:rPr lang="en-US" sz="2000" dirty="0">
                <a:solidFill>
                  <a:srgbClr val="000000"/>
                </a:solidFill>
              </a:rPr>
              <a:t>properly </a:t>
            </a:r>
            <a:r>
              <a:rPr lang="en-US" sz="2000" dirty="0" smtClean="0">
                <a:solidFill>
                  <a:srgbClr val="000000"/>
                </a:solidFill>
              </a:rPr>
              <a:t>treated by DMFT.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s- and p- orbitals are computed by LDA or GW.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Huge number of applications to real materials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3588871" y="923776"/>
            <a:ext cx="2070249" cy="2083583"/>
            <a:chOff x="4767431" y="2711936"/>
            <a:chExt cx="2070249" cy="2083583"/>
          </a:xfrm>
        </p:grpSpPr>
        <p:grpSp>
          <p:nvGrpSpPr>
            <p:cNvPr id="158" name="Group 157"/>
            <p:cNvGrpSpPr/>
            <p:nvPr/>
          </p:nvGrpSpPr>
          <p:grpSpPr>
            <a:xfrm>
              <a:off x="4767431" y="2711936"/>
              <a:ext cx="2070249" cy="2083583"/>
              <a:chOff x="967591" y="3799057"/>
              <a:chExt cx="967467" cy="948090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1264426" y="3801161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967591" y="3801161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564011" y="3799057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1264426" y="4090194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967591" y="4090194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564011" y="4088090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1264426" y="4384434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967591" y="4384434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564011" y="4382330"/>
                <a:ext cx="371047" cy="362713"/>
              </a:xfrm>
              <a:prstGeom prst="ellipse">
                <a:avLst/>
              </a:prstGeom>
              <a:solidFill>
                <a:schemeClr val="tx2">
                  <a:alpha val="58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5015973" y="2951865"/>
              <a:ext cx="1567707" cy="277387"/>
              <a:chOff x="5015973" y="2951865"/>
              <a:chExt cx="1567707" cy="277387"/>
            </a:xfrm>
          </p:grpSpPr>
          <p:pic>
            <p:nvPicPr>
              <p:cNvPr id="168" name="Picture 167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973" y="295186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69" name="Picture 168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6053" y="296202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70" name="Picture 169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453" y="2962025"/>
                <a:ext cx="267227" cy="267227"/>
              </a:xfrm>
              <a:prstGeom prst="rect">
                <a:avLst/>
              </a:prstGeom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5015973" y="3612265"/>
              <a:ext cx="1567707" cy="277387"/>
              <a:chOff x="5015973" y="2951865"/>
              <a:chExt cx="1567707" cy="277387"/>
            </a:xfrm>
          </p:grpSpPr>
          <p:pic>
            <p:nvPicPr>
              <p:cNvPr id="165" name="Picture 164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973" y="295186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66" name="Picture 165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6053" y="296202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67" name="Picture 166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453" y="2962025"/>
                <a:ext cx="267227" cy="267227"/>
              </a:xfrm>
              <a:prstGeom prst="rect">
                <a:avLst/>
              </a:prstGeom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5015973" y="4262505"/>
              <a:ext cx="1567707" cy="277387"/>
              <a:chOff x="5015973" y="2951865"/>
              <a:chExt cx="1567707" cy="277387"/>
            </a:xfrm>
          </p:grpSpPr>
          <p:pic>
            <p:nvPicPr>
              <p:cNvPr id="162" name="Picture 161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5973" y="295186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63" name="Picture 162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6053" y="2962025"/>
                <a:ext cx="267227" cy="267227"/>
              </a:xfrm>
              <a:prstGeom prst="rect">
                <a:avLst/>
              </a:prstGeom>
            </p:spPr>
          </p:pic>
          <p:pic>
            <p:nvPicPr>
              <p:cNvPr id="164" name="Picture 163" descr="f-orbital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453" y="2962025"/>
                <a:ext cx="267227" cy="267227"/>
              </a:xfrm>
              <a:prstGeom prst="rect">
                <a:avLst/>
              </a:prstGeom>
            </p:spPr>
          </p:pic>
        </p:grpSp>
      </p:grp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Combined band structure methods and DMFT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11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DMFT on quantum chemistry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490" y="727455"/>
            <a:ext cx="7886700" cy="5294657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Is it also a good approximation for molecules?</a:t>
            </a:r>
          </a:p>
          <a:p>
            <a:endParaRPr lang="en-US" sz="1800" dirty="0" smtClean="0"/>
          </a:p>
          <a:p>
            <a:pPr>
              <a:lnSpc>
                <a:spcPct val="120000"/>
              </a:lnSpc>
            </a:pPr>
            <a:r>
              <a:rPr lang="en-US" sz="1800" dirty="0"/>
              <a:t>In quantum </a:t>
            </a:r>
            <a:r>
              <a:rPr lang="en-US" sz="1800" dirty="0" smtClean="0"/>
              <a:t>chemistry society, </a:t>
            </a:r>
            <a:r>
              <a:rPr lang="en-US" sz="1800" dirty="0"/>
              <a:t>it is well-known that the exchange effect is non-local while the </a:t>
            </a:r>
            <a:r>
              <a:rPr lang="en-US" sz="1800" b="1" dirty="0"/>
              <a:t>correlations have a short-range nature</a:t>
            </a:r>
            <a:r>
              <a:rPr lang="en-US" sz="1800" dirty="0"/>
              <a:t> in molecules </a:t>
            </a:r>
            <a:br>
              <a:rPr lang="en-US" sz="1800" dirty="0"/>
            </a:br>
            <a:r>
              <a:rPr lang="en-US" sz="1800" dirty="0">
                <a:sym typeface="Wingdings"/>
              </a:rPr>
              <a:t> </a:t>
            </a:r>
            <a:r>
              <a:rPr lang="en-US" sz="1800" b="1" dirty="0"/>
              <a:t>DMFT should work!</a:t>
            </a:r>
          </a:p>
          <a:p>
            <a:pPr>
              <a:lnSpc>
                <a:spcPct val="120000"/>
              </a:lnSpc>
            </a:pPr>
            <a:endParaRPr lang="en-US" sz="1800" dirty="0" smtClean="0"/>
          </a:p>
          <a:p>
            <a:pPr>
              <a:lnSpc>
                <a:spcPct val="120000"/>
              </a:lnSpc>
            </a:pPr>
            <a:r>
              <a:rPr lang="en-US" sz="1800" dirty="0" smtClean="0"/>
              <a:t>N</a:t>
            </a:r>
            <a:r>
              <a:rPr lang="en-US" sz="1800" dirty="0"/>
              <a:t>. Lin </a:t>
            </a:r>
            <a:r>
              <a:rPr lang="en-US" sz="1800" i="1" dirty="0"/>
              <a:t>et al.</a:t>
            </a:r>
            <a:r>
              <a:rPr lang="en-US" sz="1800" dirty="0"/>
              <a:t> </a:t>
            </a:r>
            <a:r>
              <a:rPr lang="en-US" sz="1300" dirty="0"/>
              <a:t>(</a:t>
            </a:r>
            <a:r>
              <a:rPr lang="nb-NO" sz="1300" dirty="0" err="1"/>
              <a:t>Phys</a:t>
            </a:r>
            <a:r>
              <a:rPr lang="nb-NO" sz="1300" dirty="0"/>
              <a:t>. Rev. Lett. </a:t>
            </a:r>
            <a:r>
              <a:rPr lang="nb-NO" sz="1300" b="1" dirty="0"/>
              <a:t>106</a:t>
            </a:r>
            <a:r>
              <a:rPr lang="nb-NO" sz="1300" dirty="0"/>
              <a:t>, 096402)</a:t>
            </a:r>
            <a:r>
              <a:rPr lang="en-US" sz="1300" dirty="0"/>
              <a:t> </a:t>
            </a:r>
            <a:r>
              <a:rPr lang="en-US" sz="1800" dirty="0"/>
              <a:t>: </a:t>
            </a:r>
            <a:br>
              <a:rPr lang="en-US" sz="1800" dirty="0"/>
            </a:br>
            <a:r>
              <a:rPr lang="en-US" sz="1800" dirty="0" err="1"/>
              <a:t>Hartree-Fock</a:t>
            </a:r>
            <a:r>
              <a:rPr lang="en-US" sz="1800" dirty="0"/>
              <a:t> + </a:t>
            </a:r>
            <a:r>
              <a:rPr lang="en-US" sz="1800" dirty="0" err="1"/>
              <a:t>cDMFT</a:t>
            </a:r>
            <a:r>
              <a:rPr lang="en-US" sz="1800" dirty="0"/>
              <a:t> application to the </a:t>
            </a:r>
            <a:r>
              <a:rPr lang="en-US" sz="1800" dirty="0" err="1"/>
              <a:t>H</a:t>
            </a:r>
            <a:r>
              <a:rPr lang="en-US" sz="1800" baseline="-25000" dirty="0" err="1"/>
              <a:t>n</a:t>
            </a:r>
            <a:r>
              <a:rPr lang="en-US" sz="1800" dirty="0"/>
              <a:t> cluster calculation</a:t>
            </a:r>
            <a:br>
              <a:rPr lang="en-US" sz="1800" dirty="0"/>
            </a:br>
            <a:endParaRPr lang="en-US" sz="1800" dirty="0"/>
          </a:p>
          <a:p>
            <a:r>
              <a:rPr lang="en-US" sz="1800" b="1" dirty="0" smtClean="0"/>
              <a:t>H</a:t>
            </a:r>
            <a:r>
              <a:rPr lang="en-US" sz="1800" b="1" baseline="-25000" dirty="0" smtClean="0"/>
              <a:t>2</a:t>
            </a:r>
            <a:r>
              <a:rPr lang="en-US" sz="1800" b="1" dirty="0" smtClean="0"/>
              <a:t> molecule as a test bed for methodological study based on DMFT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26" y="4969552"/>
            <a:ext cx="1797583" cy="1167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8840" y="4947920"/>
            <a:ext cx="47115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GW+DMFT issues </a:t>
            </a:r>
          </a:p>
          <a:p>
            <a:r>
              <a:rPr lang="en-US" sz="2000" dirty="0"/>
              <a:t>	</a:t>
            </a:r>
            <a:r>
              <a:rPr lang="en-US" sz="1400" dirty="0" smtClean="0"/>
              <a:t>J. Lee, K. </a:t>
            </a:r>
            <a:r>
              <a:rPr lang="en-US" sz="1400" dirty="0" err="1" smtClean="0"/>
              <a:t>Haule</a:t>
            </a:r>
            <a:r>
              <a:rPr lang="en-US" sz="1400" dirty="0" smtClean="0"/>
              <a:t>, </a:t>
            </a:r>
            <a:r>
              <a:rPr lang="nb-NO" sz="1400" dirty="0"/>
              <a:t>arXiv:</a:t>
            </a:r>
            <a:r>
              <a:rPr lang="nb-NO" sz="1400" dirty="0" smtClean="0"/>
              <a:t>1611.07090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Double-</a:t>
            </a:r>
            <a:r>
              <a:rPr lang="en-US" sz="2000" dirty="0"/>
              <a:t>counting problem of LDA+DMFT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	</a:t>
            </a:r>
            <a:r>
              <a:rPr lang="en-US" sz="1400" dirty="0" smtClean="0"/>
              <a:t>J</a:t>
            </a:r>
            <a:r>
              <a:rPr lang="en-US" sz="1400" dirty="0"/>
              <a:t>. Lee, K. </a:t>
            </a:r>
            <a:r>
              <a:rPr lang="en-US" sz="1400" dirty="0" err="1"/>
              <a:t>Haule</a:t>
            </a:r>
            <a:r>
              <a:rPr lang="en-US" sz="1400" dirty="0"/>
              <a:t> </a:t>
            </a:r>
            <a:r>
              <a:rPr lang="is-IS" sz="1400" dirty="0"/>
              <a:t>Phys. Rev. B 91, 155144 (2015)</a:t>
            </a:r>
            <a:endParaRPr lang="en-US" sz="14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77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 molecule as a test 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86" y="712512"/>
            <a:ext cx="1797583" cy="116708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7530" y="1879600"/>
            <a:ext cx="7886700" cy="4175760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Why is H</a:t>
            </a:r>
            <a:r>
              <a:rPr lang="en-US" baseline="-25000" dirty="0" smtClean="0"/>
              <a:t>2</a:t>
            </a:r>
            <a:r>
              <a:rPr lang="en-US" dirty="0" smtClean="0"/>
              <a:t> good for methodological study?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molecule is a strongly correlated </a:t>
            </a:r>
            <a:r>
              <a:rPr lang="en-US" dirty="0" smtClean="0"/>
              <a:t>system </a:t>
            </a:r>
            <a:br>
              <a:rPr lang="en-US" dirty="0" smtClean="0"/>
            </a:br>
            <a:r>
              <a:rPr lang="en-US" dirty="0" smtClean="0"/>
              <a:t>(approximately 2-site Hubbard model)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Well known exact solution exists (full CI calculation)</a:t>
            </a:r>
          </a:p>
          <a:p>
            <a:pPr lvl="1">
              <a:lnSpc>
                <a:spcPct val="110000"/>
              </a:lnSpc>
            </a:pP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No ambiguity for the effective local interaction U (Parameter free)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Small system, easy to implement and test.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99658" y="3666773"/>
            <a:ext cx="1116822" cy="225702"/>
            <a:chOff x="4166378" y="1360453"/>
            <a:chExt cx="1116822" cy="225702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416637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505029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/>
            <p:cNvCxnSpPr>
              <a:stCxn id="7" idx="6"/>
              <a:endCxn id="8" idx="2"/>
            </p:cNvCxnSpPr>
            <p:nvPr/>
          </p:nvCxnSpPr>
          <p:spPr>
            <a:xfrm>
              <a:off x="4399280" y="1473304"/>
              <a:ext cx="6510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588778" y="3656613"/>
            <a:ext cx="2376662" cy="235862"/>
            <a:chOff x="4166378" y="1360453"/>
            <a:chExt cx="2376662" cy="23586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416637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6310138" y="13706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4399280" y="1473304"/>
              <a:ext cx="1910858" cy="101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661920" y="1320800"/>
            <a:ext cx="2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02080" y="3322320"/>
            <a:ext cx="83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U/t &lt; 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41440" y="3322320"/>
            <a:ext cx="95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U/t &gt;&gt;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Double-counting issue of LDA+DMFT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70" y="1280160"/>
            <a:ext cx="7886700" cy="516128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endParaRPr lang="en-US" dirty="0" smtClean="0"/>
          </a:p>
          <a:p>
            <a:pPr>
              <a:lnSpc>
                <a:spcPct val="130000"/>
              </a:lnSpc>
            </a:pPr>
            <a:endParaRPr lang="en-US" dirty="0"/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The double-counting problem of LDA+DMFT has been a long time issue in the community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Why is it difficulty to solve?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DMFT is a diagrammatic many-body approach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However, </a:t>
            </a:r>
            <a:r>
              <a:rPr lang="en-US" smtClean="0"/>
              <a:t>the exchange</a:t>
            </a:r>
            <a:r>
              <a:rPr lang="en-US" dirty="0" smtClean="0"/>
              <a:t>-correlation functional of LDA is obtained by mapping the local point to a uniform electron gas. Non-diagrammatic, highly non-linear, and not decoupled orbital-wise.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smtClean="0"/>
              <a:t>Can we find the exact intersection? YES!</a:t>
            </a:r>
          </a:p>
          <a:p>
            <a:pPr>
              <a:lnSpc>
                <a:spcPct val="130000"/>
              </a:lnSpc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628408" y="640080"/>
            <a:ext cx="451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Lee, K. </a:t>
            </a:r>
            <a:r>
              <a:rPr lang="en-US" dirty="0" err="1" smtClean="0"/>
              <a:t>Haule</a:t>
            </a:r>
            <a:r>
              <a:rPr lang="en-US" dirty="0" smtClean="0"/>
              <a:t> </a:t>
            </a:r>
            <a:r>
              <a:rPr lang="is-IS" dirty="0"/>
              <a:t>Phys. Rev. B 91, 155144 (2015)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98724" y="1045845"/>
            <a:ext cx="6233768" cy="1834691"/>
            <a:chOff x="2256424" y="1223818"/>
            <a:chExt cx="6394499" cy="2046432"/>
          </a:xfrm>
        </p:grpSpPr>
        <p:sp>
          <p:nvSpPr>
            <p:cNvPr id="7" name="Oval 6"/>
            <p:cNvSpPr/>
            <p:nvPr/>
          </p:nvSpPr>
          <p:spPr>
            <a:xfrm>
              <a:off x="2256424" y="1223818"/>
              <a:ext cx="2027649" cy="2046432"/>
            </a:xfrm>
            <a:prstGeom prst="ellipse">
              <a:avLst/>
            </a:prstGeom>
            <a:solidFill>
              <a:srgbClr val="3366FF">
                <a:alpha val="79000"/>
              </a:srgbClr>
            </a:solidFill>
            <a:ln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LDA</a:t>
              </a:r>
              <a:endParaRPr lang="en-US" sz="14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621675" y="1223818"/>
              <a:ext cx="2027649" cy="2046432"/>
            </a:xfrm>
            <a:prstGeom prst="ellipse">
              <a:avLst/>
            </a:prstGeom>
            <a:solidFill>
              <a:schemeClr val="tx2">
                <a:alpha val="7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  DMFT</a:t>
              </a:r>
              <a:endParaRPr lang="en-US" sz="1400" dirty="0"/>
            </a:p>
          </p:txBody>
        </p:sp>
        <p:cxnSp>
          <p:nvCxnSpPr>
            <p:cNvPr id="9" name="Straight Arrow Connector 8"/>
            <p:cNvCxnSpPr>
              <a:stCxn id="10" idx="1"/>
            </p:cNvCxnSpPr>
            <p:nvPr/>
          </p:nvCxnSpPr>
          <p:spPr>
            <a:xfrm flipH="1">
              <a:off x="3945435" y="2013971"/>
              <a:ext cx="1933171" cy="230486"/>
            </a:xfrm>
            <a:prstGeom prst="straightConnector1">
              <a:avLst/>
            </a:prstGeom>
            <a:ln w="25400" cap="flat" cmpd="sng">
              <a:solidFill>
                <a:srgbClr val="292934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878606" y="1499025"/>
              <a:ext cx="2772317" cy="1029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Double counting</a:t>
              </a:r>
            </a:p>
            <a:p>
              <a:r>
                <a:rPr lang="en-US" dirty="0" smtClean="0"/>
                <a:t>: the part considered twice</a:t>
              </a:r>
              <a:br>
                <a:rPr lang="en-US" dirty="0" smtClean="0"/>
              </a:br>
              <a:r>
                <a:rPr lang="en-US" dirty="0" smtClean="0"/>
                <a:t> by the two methodologies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8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Double-counting of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From the view point of functional approach, we can calculate the exact double-counting of LDA+DMFT.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2659380"/>
            <a:ext cx="1043289" cy="490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1663700"/>
            <a:ext cx="668020" cy="2874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" y="2707641"/>
            <a:ext cx="4155946" cy="411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39" y="4310380"/>
            <a:ext cx="7566717" cy="5156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680" y="5181600"/>
            <a:ext cx="4270272" cy="31496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2590800" y="1808480"/>
            <a:ext cx="1656080" cy="8331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03680" y="1605280"/>
            <a:ext cx="19159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/>
              <a:t>LDA approximation</a:t>
            </a:r>
            <a:br>
              <a:rPr lang="en-US" sz="1400" b="1" u="sng" dirty="0" smtClean="0"/>
            </a:br>
            <a:r>
              <a:rPr lang="en-US" sz="1400" dirty="0" smtClean="0"/>
              <a:t>Density of each point</a:t>
            </a:r>
            <a:br>
              <a:rPr lang="en-US" sz="1400" dirty="0" smtClean="0"/>
            </a:br>
            <a:r>
              <a:rPr lang="en-US" sz="1400" dirty="0" smtClean="0">
                <a:sym typeface="Wingdings"/>
              </a:rPr>
              <a:t> uniform electron gas</a:t>
            </a:r>
            <a:endParaRPr lang="en-US" sz="1400" dirty="0"/>
          </a:p>
        </p:txBody>
      </p: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5252720" y="1778000"/>
            <a:ext cx="1834825" cy="881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065520" y="1615440"/>
            <a:ext cx="2655951" cy="714177"/>
            <a:chOff x="5902960" y="1717040"/>
            <a:chExt cx="2655951" cy="714177"/>
          </a:xfrm>
        </p:grpSpPr>
        <p:sp>
          <p:nvSpPr>
            <p:cNvPr id="24" name="TextBox 23"/>
            <p:cNvSpPr txBox="1"/>
            <p:nvPr/>
          </p:nvSpPr>
          <p:spPr>
            <a:xfrm>
              <a:off x="5902960" y="1717040"/>
              <a:ext cx="1767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u="sng" dirty="0" smtClean="0"/>
                <a:t>DMFT approximation</a:t>
              </a:r>
              <a:br>
                <a:rPr lang="en-US" sz="1400" b="1" u="sng" dirty="0" smtClean="0"/>
              </a:br>
              <a:endParaRPr lang="en-US" sz="14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49340" y="2026920"/>
              <a:ext cx="787083" cy="18796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065520" y="2123440"/>
              <a:ext cx="24933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(for H</a:t>
              </a:r>
              <a:r>
                <a:rPr lang="en-US" sz="1400" baseline="-25000" dirty="0" smtClean="0"/>
                <a:t>2</a:t>
              </a:r>
              <a:r>
                <a:rPr lang="en-US" sz="1400" dirty="0"/>
                <a:t> </a:t>
              </a:r>
              <a:r>
                <a:rPr lang="en-US" sz="1400" dirty="0" smtClean="0"/>
                <a:t>no screened interaction)</a:t>
              </a:r>
              <a:endParaRPr lang="en-US" sz="1400" dirty="0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2448560" y="3190240"/>
            <a:ext cx="1513840" cy="10769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425440" y="3230880"/>
            <a:ext cx="1584960" cy="10566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92400" y="3342640"/>
            <a:ext cx="4334690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Intersection of both approximations:</a:t>
            </a:r>
          </a:p>
          <a:p>
            <a:r>
              <a:rPr lang="en-US" dirty="0" smtClean="0"/>
              <a:t>Electron gas problem with projected density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42080" y="1940560"/>
            <a:ext cx="1655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Exact LW functional</a:t>
            </a:r>
            <a:endParaRPr 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68960" y="5130800"/>
            <a:ext cx="2438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Double Counting: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09600" y="6035040"/>
            <a:ext cx="809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idea was extended to solid-state calculation: </a:t>
            </a:r>
            <a:r>
              <a:rPr lang="sk-SK" sz="1400" dirty="0" smtClean="0"/>
              <a:t>K. Haule, Phys</a:t>
            </a:r>
            <a:r>
              <a:rPr lang="sk-SK" sz="1400" dirty="0"/>
              <a:t>. Rev. Lett. </a:t>
            </a:r>
            <a:r>
              <a:rPr lang="sk-SK" sz="1400" b="1" dirty="0"/>
              <a:t>115</a:t>
            </a:r>
            <a:r>
              <a:rPr lang="sk-SK" sz="1400" dirty="0"/>
              <a:t>, </a:t>
            </a:r>
            <a:r>
              <a:rPr lang="sk-SK" sz="1400" dirty="0" smtClean="0"/>
              <a:t>196403 (2015)</a:t>
            </a:r>
            <a:endParaRPr lang="en-US" sz="1400" dirty="0"/>
          </a:p>
        </p:txBody>
      </p:sp>
      <p:sp>
        <p:nvSpPr>
          <p:cNvPr id="39" name="Rectangle 38"/>
          <p:cNvSpPr/>
          <p:nvPr/>
        </p:nvSpPr>
        <p:spPr>
          <a:xfrm>
            <a:off x="5037084" y="5449054"/>
            <a:ext cx="379377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J. Lee, K. </a:t>
            </a:r>
            <a:r>
              <a:rPr lang="en-US" sz="1500" dirty="0" err="1"/>
              <a:t>Haule</a:t>
            </a:r>
            <a:r>
              <a:rPr lang="en-US" sz="1500" dirty="0"/>
              <a:t> </a:t>
            </a:r>
            <a:r>
              <a:rPr lang="is-IS" sz="1500" dirty="0"/>
              <a:t>Phys. Rev. B </a:t>
            </a:r>
            <a:r>
              <a:rPr lang="is-IS" sz="1500" b="1" dirty="0"/>
              <a:t>91</a:t>
            </a:r>
            <a:r>
              <a:rPr lang="is-IS" sz="1500" dirty="0"/>
              <a:t>, 155144 (2015)</a:t>
            </a:r>
            <a:endParaRPr lang="en-US" sz="1500" dirty="0"/>
          </a:p>
        </p:txBody>
      </p:sp>
      <p:sp>
        <p:nvSpPr>
          <p:cNvPr id="40" name="TextBox 39"/>
          <p:cNvSpPr txBox="1"/>
          <p:nvPr/>
        </p:nvSpPr>
        <p:spPr>
          <a:xfrm>
            <a:off x="152400" y="3972560"/>
            <a:ext cx="220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 of LDA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Issues of GW+DMFT</a:t>
            </a:r>
            <a:endParaRPr lang="en-US" dirty="0"/>
          </a:p>
        </p:txBody>
      </p:sp>
      <p:sp>
        <p:nvSpPr>
          <p:cNvPr id="104" name="Content Placeholder 4"/>
          <p:cNvSpPr>
            <a:spLocks noGrp="1"/>
          </p:cNvSpPr>
          <p:nvPr>
            <p:ph idx="1"/>
          </p:nvPr>
        </p:nvSpPr>
        <p:spPr>
          <a:xfrm>
            <a:off x="181610" y="859535"/>
            <a:ext cx="8962390" cy="56936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800" dirty="0" smtClean="0"/>
              <a:t>GW+DMFT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Different schemes: level of self-consistency / type of GW / double-counting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Subtraction of frequency dependent double-counting: Causality issue?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J</a:t>
            </a:r>
            <a:r>
              <a:rPr lang="en-US" dirty="0"/>
              <a:t>. Lee, K. </a:t>
            </a:r>
            <a:r>
              <a:rPr lang="en-US" dirty="0" err="1"/>
              <a:t>Haule</a:t>
            </a:r>
            <a:r>
              <a:rPr lang="en-US" dirty="0"/>
              <a:t>, </a:t>
            </a:r>
            <a:r>
              <a:rPr lang="nb-NO" dirty="0"/>
              <a:t>arXiv:1611.07090 (</a:t>
            </a:r>
            <a:r>
              <a:rPr lang="nb-NO" dirty="0" err="1"/>
              <a:t>submitted</a:t>
            </a:r>
            <a:r>
              <a:rPr lang="nb-NO" dirty="0"/>
              <a:t> to PRB</a:t>
            </a:r>
            <a:r>
              <a:rPr lang="nb-NO" dirty="0" smtClean="0"/>
              <a:t>)</a:t>
            </a:r>
          </a:p>
          <a:p>
            <a:pPr lvl="1">
              <a:lnSpc>
                <a:spcPct val="140000"/>
              </a:lnSpc>
            </a:pPr>
            <a:endParaRPr lang="nb-NO" dirty="0"/>
          </a:p>
          <a:p>
            <a:pPr lvl="1">
              <a:lnSpc>
                <a:spcPct val="140000"/>
              </a:lnSpc>
            </a:pPr>
            <a:endParaRPr lang="en-US" dirty="0" smtClean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0" y="1010920"/>
            <a:ext cx="6756400" cy="285195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588863"/>
              </p:ext>
            </p:extLst>
          </p:nvPr>
        </p:nvGraphicFramePr>
        <p:xfrm>
          <a:off x="876655" y="2799854"/>
          <a:ext cx="6550305" cy="2886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4177"/>
                <a:gridCol w="1543408"/>
                <a:gridCol w="1442720"/>
              </a:tblGrid>
              <a:tr h="32076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Moderate</a:t>
                      </a:r>
                      <a:r>
                        <a:rPr lang="en-US" sz="1200" baseline="0" dirty="0" smtClean="0"/>
                        <a:t> correlation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Strong correlation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Self-consistent GW+DMFT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Work(excellent)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Self-consistent GW+DMFT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smtClean="0"/>
                        <a:t>with causal DC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 (Fair)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(HF)</a:t>
                      </a:r>
                      <a:r>
                        <a:rPr lang="en-US" sz="1400" dirty="0" smtClean="0"/>
                        <a:t>+DMFT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Work(excellent)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(HF)</a:t>
                      </a:r>
                      <a:r>
                        <a:rPr lang="en-US" sz="1400" dirty="0" smtClean="0"/>
                        <a:t>+DMFT (no SC)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(LDA)</a:t>
                      </a:r>
                      <a:r>
                        <a:rPr lang="en-US" sz="1400" dirty="0" smtClean="0"/>
                        <a:t>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Working (Fair)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(LDA)</a:t>
                      </a:r>
                      <a:r>
                        <a:rPr lang="en-US" sz="1400" dirty="0" smtClean="0"/>
                        <a:t>+DMFT (no SC)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QSGW+DMFT</a:t>
                      </a:r>
                      <a:r>
                        <a:rPr lang="en-US" sz="1400" baseline="0" dirty="0" smtClean="0"/>
                        <a:t> (static DC)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r>
                        <a:rPr lang="en-US" sz="1300" baseline="0" dirty="0" smtClean="0"/>
                        <a:t> (Fair)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QSGW+DMFT (dynamical</a:t>
                      </a:r>
                      <a:r>
                        <a:rPr lang="en-US" sz="1400" baseline="0" dirty="0" smtClean="0"/>
                        <a:t> DC)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Spectral</a:t>
                      </a:r>
                      <a:r>
                        <a:rPr lang="en-US" sz="1300" baseline="0" dirty="0" smtClean="0"/>
                        <a:t> is excellent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r>
                        <a:rPr lang="en-US" sz="1300" baseline="0" dirty="0" smtClean="0"/>
                        <a:t> (bad)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38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Issues of GW+DMFT</a:t>
            </a:r>
            <a:endParaRPr lang="en-US" dirty="0"/>
          </a:p>
        </p:txBody>
      </p:sp>
      <p:sp>
        <p:nvSpPr>
          <p:cNvPr id="104" name="Content Placeholder 4"/>
          <p:cNvSpPr>
            <a:spLocks noGrp="1"/>
          </p:cNvSpPr>
          <p:nvPr>
            <p:ph idx="1"/>
          </p:nvPr>
        </p:nvSpPr>
        <p:spPr>
          <a:xfrm>
            <a:off x="181610" y="859535"/>
            <a:ext cx="8962390" cy="569366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800" dirty="0" smtClean="0"/>
              <a:t>GW+DMFT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Different schemes: level of self-consistency / type of GW / double-counting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Subtraction of frequency dependent double-counting: Causality issue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J</a:t>
            </a:r>
            <a:r>
              <a:rPr lang="en-US" dirty="0"/>
              <a:t>. Lee, K. </a:t>
            </a:r>
            <a:r>
              <a:rPr lang="en-US" dirty="0" err="1"/>
              <a:t>Haule</a:t>
            </a:r>
            <a:r>
              <a:rPr lang="en-US" dirty="0"/>
              <a:t>, </a:t>
            </a:r>
            <a:r>
              <a:rPr lang="nb-NO" dirty="0"/>
              <a:t>arXiv:1611.07090 (</a:t>
            </a:r>
            <a:r>
              <a:rPr lang="nb-NO" dirty="0" err="1"/>
              <a:t>submitted</a:t>
            </a:r>
            <a:r>
              <a:rPr lang="nb-NO" dirty="0"/>
              <a:t> to PRB</a:t>
            </a:r>
            <a:r>
              <a:rPr lang="nb-NO" dirty="0" smtClean="0"/>
              <a:t>)</a:t>
            </a:r>
          </a:p>
          <a:p>
            <a:pPr lvl="1">
              <a:lnSpc>
                <a:spcPct val="140000"/>
              </a:lnSpc>
            </a:pPr>
            <a:endParaRPr lang="nb-NO" dirty="0"/>
          </a:p>
          <a:p>
            <a:pPr lvl="1">
              <a:lnSpc>
                <a:spcPct val="140000"/>
              </a:lnSpc>
            </a:pPr>
            <a:endParaRPr lang="en-US" dirty="0" smtClean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0" y="1010920"/>
            <a:ext cx="6756400" cy="285195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039738"/>
              </p:ext>
            </p:extLst>
          </p:nvPr>
        </p:nvGraphicFramePr>
        <p:xfrm>
          <a:off x="876655" y="2799854"/>
          <a:ext cx="6550305" cy="2886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4177"/>
                <a:gridCol w="1543408"/>
                <a:gridCol w="1442720"/>
              </a:tblGrid>
              <a:tr h="32076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Moderate</a:t>
                      </a:r>
                      <a:r>
                        <a:rPr lang="en-US" sz="1200" baseline="0" dirty="0" smtClean="0"/>
                        <a:t> correlation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Strong correlation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Self-consistent GW+DMFT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Work(excellent)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Self-consistent GW+DMFT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smtClean="0"/>
                        <a:t>with causal DC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 (Fair)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(HF)</a:t>
                      </a:r>
                      <a:r>
                        <a:rPr lang="en-US" sz="1400" dirty="0" smtClean="0"/>
                        <a:t>+DMFT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Work(excellent)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(HF)</a:t>
                      </a:r>
                      <a:r>
                        <a:rPr lang="en-US" sz="1400" dirty="0" smtClean="0"/>
                        <a:t>+DMFT (no SC)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(LDA)</a:t>
                      </a:r>
                      <a:r>
                        <a:rPr lang="en-US" sz="1400" dirty="0" smtClean="0"/>
                        <a:t>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Working (Fair)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dirty="0" smtClean="0"/>
                        <a:t>W</a:t>
                      </a:r>
                      <a:r>
                        <a:rPr lang="en-US" sz="1400" baseline="-25000" dirty="0" smtClean="0"/>
                        <a:t>0</a:t>
                      </a:r>
                      <a:r>
                        <a:rPr lang="en-US" sz="1400" baseline="30000" dirty="0" smtClean="0"/>
                        <a:t>(LDA)</a:t>
                      </a:r>
                      <a:r>
                        <a:rPr lang="en-US" sz="1400" dirty="0" smtClean="0"/>
                        <a:t>+DMFT (no SC)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N.A.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QSGW+DMFT</a:t>
                      </a:r>
                      <a:r>
                        <a:rPr lang="en-US" sz="1400" baseline="0" dirty="0" smtClean="0"/>
                        <a:t> (static DC)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r>
                        <a:rPr lang="en-US" sz="1300" baseline="0" dirty="0" smtClean="0"/>
                        <a:t> (Fair)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QSGW+DMFT (dynamical</a:t>
                      </a:r>
                      <a:r>
                        <a:rPr lang="en-US" sz="1400" baseline="0" dirty="0" smtClean="0"/>
                        <a:t> DC)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Spectral</a:t>
                      </a:r>
                      <a:r>
                        <a:rPr lang="en-US" sz="1300" baseline="0" dirty="0" smtClean="0"/>
                        <a:t> is excellent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Working</a:t>
                      </a:r>
                      <a:r>
                        <a:rPr lang="en-US" sz="1300" baseline="0" dirty="0" smtClean="0"/>
                        <a:t> (bad)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16560" y="3088640"/>
            <a:ext cx="7335520" cy="6604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Basis set and DMFT local orbital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323296" y="3215607"/>
            <a:ext cx="1319909" cy="619026"/>
            <a:chOff x="5865227" y="5317266"/>
            <a:chExt cx="1121687" cy="569635"/>
          </a:xfrm>
        </p:grpSpPr>
        <p:sp>
          <p:nvSpPr>
            <p:cNvPr id="10" name="Teardrop 9"/>
            <p:cNvSpPr/>
            <p:nvPr/>
          </p:nvSpPr>
          <p:spPr>
            <a:xfrm rot="5567749">
              <a:off x="5851555" y="5340702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Teardrop 10"/>
            <p:cNvSpPr/>
            <p:nvPr/>
          </p:nvSpPr>
          <p:spPr>
            <a:xfrm rot="16200000">
              <a:off x="6440714" y="5330938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2" name="Group 11"/>
          <p:cNvGrpSpPr/>
          <p:nvPr/>
        </p:nvGrpSpPr>
        <p:grpSpPr>
          <a:xfrm flipH="1">
            <a:off x="4324466" y="2474368"/>
            <a:ext cx="1382241" cy="619852"/>
            <a:chOff x="4546257" y="3112886"/>
            <a:chExt cx="1282561" cy="559871"/>
          </a:xfrm>
        </p:grpSpPr>
        <p:sp>
          <p:nvSpPr>
            <p:cNvPr id="13" name="Teardrop 12"/>
            <p:cNvSpPr/>
            <p:nvPr/>
          </p:nvSpPr>
          <p:spPr>
            <a:xfrm>
              <a:off x="4546257" y="3138438"/>
              <a:ext cx="559871" cy="532528"/>
            </a:xfrm>
            <a:prstGeom prst="teardrop">
              <a:avLst/>
            </a:prstGeom>
            <a:solidFill>
              <a:srgbClr val="3366FF">
                <a:alpha val="64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Teardrop 13"/>
            <p:cNvSpPr/>
            <p:nvPr/>
          </p:nvSpPr>
          <p:spPr>
            <a:xfrm rot="16032251" flipH="1">
              <a:off x="5282618" y="3126558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40941" y="3568379"/>
            <a:ext cx="1045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bonding state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20996" y="2831074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anti-bonding</a:t>
            </a:r>
            <a:r>
              <a:rPr lang="en-US" sz="1200" dirty="0"/>
              <a:t> </a:t>
            </a:r>
            <a:r>
              <a:rPr lang="en-US" sz="1200" dirty="0" smtClean="0"/>
              <a:t>state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98" y="2149294"/>
            <a:ext cx="590501" cy="2521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298" y="1752392"/>
            <a:ext cx="590501" cy="2521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77413" y="1735001"/>
            <a:ext cx="484903" cy="66871"/>
          </a:xfrm>
          <a:prstGeom prst="rect">
            <a:avLst/>
          </a:prstGeom>
        </p:spPr>
      </p:pic>
      <p:sp>
        <p:nvSpPr>
          <p:cNvPr id="27" name="Left Brace 26"/>
          <p:cNvSpPr/>
          <p:nvPr/>
        </p:nvSpPr>
        <p:spPr>
          <a:xfrm rot="10800000">
            <a:off x="5701300" y="1387268"/>
            <a:ext cx="270914" cy="2472869"/>
          </a:xfrm>
          <a:prstGeom prst="leftBrac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920173" y="1367614"/>
            <a:ext cx="4704" cy="247334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19923" y="1904730"/>
            <a:ext cx="8049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Energy</a:t>
            </a:r>
            <a:endParaRPr lang="en-US" sz="1500" dirty="0"/>
          </a:p>
        </p:txBody>
      </p:sp>
      <p:sp>
        <p:nvSpPr>
          <p:cNvPr id="37" name="Teardrop 36"/>
          <p:cNvSpPr/>
          <p:nvPr/>
        </p:nvSpPr>
        <p:spPr>
          <a:xfrm rot="16200000">
            <a:off x="6638339" y="5359428"/>
            <a:ext cx="559871" cy="532528"/>
          </a:xfrm>
          <a:prstGeom prst="teardrop">
            <a:avLst/>
          </a:prstGeom>
          <a:solidFill>
            <a:srgbClr val="FF6600">
              <a:alpha val="56000"/>
            </a:srgbClr>
          </a:solidFill>
          <a:ln>
            <a:noFill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579229" y="5012774"/>
            <a:ext cx="1377331" cy="636185"/>
            <a:chOff x="5865227" y="5317266"/>
            <a:chExt cx="1121687" cy="569635"/>
          </a:xfrm>
        </p:grpSpPr>
        <p:sp>
          <p:nvSpPr>
            <p:cNvPr id="39" name="Teardrop 38"/>
            <p:cNvSpPr/>
            <p:nvPr/>
          </p:nvSpPr>
          <p:spPr>
            <a:xfrm rot="5567749">
              <a:off x="5851555" y="5340702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" name="Teardrop 39"/>
            <p:cNvSpPr/>
            <p:nvPr/>
          </p:nvSpPr>
          <p:spPr>
            <a:xfrm rot="16200000">
              <a:off x="6440714" y="5330938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41" name="Group 40"/>
          <p:cNvGrpSpPr/>
          <p:nvPr/>
        </p:nvGrpSpPr>
        <p:grpSpPr>
          <a:xfrm flipH="1">
            <a:off x="1580399" y="4271536"/>
            <a:ext cx="1382241" cy="619852"/>
            <a:chOff x="4546257" y="3112886"/>
            <a:chExt cx="1282561" cy="559871"/>
          </a:xfrm>
        </p:grpSpPr>
        <p:sp>
          <p:nvSpPr>
            <p:cNvPr id="42" name="Teardrop 41"/>
            <p:cNvSpPr/>
            <p:nvPr/>
          </p:nvSpPr>
          <p:spPr>
            <a:xfrm>
              <a:off x="4546257" y="3138438"/>
              <a:ext cx="559871" cy="532528"/>
            </a:xfrm>
            <a:prstGeom prst="teardrop">
              <a:avLst/>
            </a:prstGeom>
            <a:solidFill>
              <a:srgbClr val="3366FF">
                <a:alpha val="64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" name="Teardrop 42"/>
            <p:cNvSpPr/>
            <p:nvPr/>
          </p:nvSpPr>
          <p:spPr>
            <a:xfrm rot="16032251" flipH="1">
              <a:off x="5282618" y="3126558"/>
              <a:ext cx="559871" cy="532528"/>
            </a:xfrm>
            <a:prstGeom prst="teardrop">
              <a:avLst/>
            </a:prstGeom>
            <a:solidFill>
              <a:srgbClr val="FF6600">
                <a:alpha val="56000"/>
              </a:srgbClr>
            </a:solidFill>
            <a:ln>
              <a:noFill/>
            </a:ln>
            <a:effectLst/>
            <a:scene3d>
              <a:camera prst="orthographicFront">
                <a:rot lat="0" lon="0" rev="27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51518" y="5329257"/>
            <a:ext cx="1045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bonding state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1573" y="4591952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anti-bonding</a:t>
            </a:r>
            <a:r>
              <a:rPr lang="en-US" sz="1200" dirty="0"/>
              <a:t> </a:t>
            </a:r>
            <a:r>
              <a:rPr lang="en-US" sz="1200" dirty="0" smtClean="0"/>
              <a:t>state</a:t>
            </a:r>
          </a:p>
        </p:txBody>
      </p:sp>
      <p:sp>
        <p:nvSpPr>
          <p:cNvPr id="62" name="Teardrop 61"/>
          <p:cNvSpPr/>
          <p:nvPr/>
        </p:nvSpPr>
        <p:spPr>
          <a:xfrm rot="5567749">
            <a:off x="5920424" y="4337032"/>
            <a:ext cx="559871" cy="532528"/>
          </a:xfrm>
          <a:prstGeom prst="teardrop">
            <a:avLst/>
          </a:prstGeom>
          <a:solidFill>
            <a:srgbClr val="FF6600">
              <a:alpha val="56000"/>
            </a:srgbClr>
          </a:solidFill>
          <a:ln>
            <a:noFill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3232917" y="4479985"/>
            <a:ext cx="2137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DMFT local orbital</a:t>
            </a:r>
            <a:endParaRPr lang="en-US" sz="2000" b="1" dirty="0"/>
          </a:p>
        </p:txBody>
      </p:sp>
      <p:sp>
        <p:nvSpPr>
          <p:cNvPr id="73" name="Right Arrow 72"/>
          <p:cNvSpPr/>
          <p:nvPr/>
        </p:nvSpPr>
        <p:spPr>
          <a:xfrm>
            <a:off x="3484127" y="4891587"/>
            <a:ext cx="1787071" cy="3537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34794" y="719520"/>
            <a:ext cx="5968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Basis set: </a:t>
            </a:r>
            <a:r>
              <a:rPr lang="en-US" sz="2000" b="1" dirty="0" err="1" smtClean="0"/>
              <a:t>eigenfunctions</a:t>
            </a:r>
            <a:r>
              <a:rPr lang="en-US" sz="2000" b="1" dirty="0" smtClean="0"/>
              <a:t> of  H</a:t>
            </a:r>
            <a:r>
              <a:rPr lang="en-US" sz="2000" b="1" baseline="-25000" dirty="0" smtClean="0"/>
              <a:t>2</a:t>
            </a:r>
            <a:r>
              <a:rPr lang="en-US" sz="2000" b="1" baseline="30000" dirty="0" smtClean="0"/>
              <a:t>+</a:t>
            </a:r>
            <a:r>
              <a:rPr lang="en-US" sz="2000" b="1" dirty="0" smtClean="0"/>
              <a:t> problem (&gt;30 orbitals)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041" y="1375982"/>
            <a:ext cx="591038" cy="252353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4461018" y="2681253"/>
            <a:ext cx="1116822" cy="225702"/>
            <a:chOff x="2357898" y="1167413"/>
            <a:chExt cx="1116822" cy="225702"/>
          </a:xfrm>
        </p:grpSpPr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461018" y="3422933"/>
            <a:ext cx="1116822" cy="225702"/>
            <a:chOff x="2357898" y="1167413"/>
            <a:chExt cx="1116822" cy="225702"/>
          </a:xfrm>
        </p:grpSpPr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707658" y="4459253"/>
            <a:ext cx="1116822" cy="225702"/>
            <a:chOff x="2357898" y="1167413"/>
            <a:chExt cx="1116822" cy="225702"/>
          </a:xfrm>
        </p:grpSpPr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730348" y="5211093"/>
            <a:ext cx="1007661" cy="214347"/>
            <a:chOff x="2357898" y="1167413"/>
            <a:chExt cx="1116822" cy="225702"/>
          </a:xfrm>
        </p:grpSpPr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068668" y="4489733"/>
            <a:ext cx="1007661" cy="214347"/>
            <a:chOff x="2357898" y="1167413"/>
            <a:chExt cx="1116822" cy="225702"/>
          </a:xfrm>
        </p:grpSpPr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058508" y="5485413"/>
            <a:ext cx="1007661" cy="214347"/>
            <a:chOff x="2357898" y="1167413"/>
            <a:chExt cx="1116822" cy="225702"/>
          </a:xfrm>
        </p:grpSpPr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5791200" y="5923280"/>
            <a:ext cx="1520187" cy="379492"/>
            <a:chOff x="2174240" y="1361440"/>
            <a:chExt cx="1520187" cy="379492"/>
          </a:xfrm>
        </p:grpSpPr>
        <p:sp>
          <p:nvSpPr>
            <p:cNvPr id="126" name="TextBox 125"/>
            <p:cNvSpPr txBox="1"/>
            <p:nvPr/>
          </p:nvSpPr>
          <p:spPr>
            <a:xfrm>
              <a:off x="2174240" y="136144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H(1)</a:t>
              </a:r>
              <a:endParaRPr lang="en-US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108960" y="137160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H(2)</a:t>
              </a: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920" y="3992880"/>
            <a:ext cx="1917425" cy="4470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120" y="4988560"/>
            <a:ext cx="1955800" cy="4559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980" y="3299460"/>
            <a:ext cx="442829" cy="317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3440" y="2598420"/>
            <a:ext cx="480541" cy="3175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60" y="5046980"/>
            <a:ext cx="442829" cy="3175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20" y="4345940"/>
            <a:ext cx="480541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4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6410" y="839215"/>
            <a:ext cx="7886700" cy="569366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</a:pPr>
            <a:r>
              <a:rPr lang="en-US" sz="2800" dirty="0" smtClean="0"/>
              <a:t>Introduction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Functional approach to many body problem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DMFT for strongly </a:t>
            </a:r>
            <a:r>
              <a:rPr lang="en-US" sz="2400" dirty="0"/>
              <a:t>correlated </a:t>
            </a:r>
            <a:r>
              <a:rPr lang="en-US" sz="2400" dirty="0" smtClean="0"/>
              <a:t>system</a:t>
            </a:r>
            <a:endParaRPr lang="en-US" sz="2400" dirty="0"/>
          </a:p>
          <a:p>
            <a:pPr>
              <a:lnSpc>
                <a:spcPct val="140000"/>
              </a:lnSpc>
            </a:pPr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molecule as a </a:t>
            </a:r>
            <a:r>
              <a:rPr lang="en-US" sz="2800" dirty="0" err="1" smtClean="0"/>
              <a:t>testbed</a:t>
            </a:r>
            <a:r>
              <a:rPr lang="en-US" sz="2800" dirty="0" smtClean="0"/>
              <a:t> for methodological studies 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molecule overview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Exact double-counting of LDA+DMFT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Issues in GW+DMFT implementation</a:t>
            </a:r>
          </a:p>
          <a:p>
            <a:pPr>
              <a:lnSpc>
                <a:spcPct val="140000"/>
              </a:lnSpc>
            </a:pPr>
            <a:r>
              <a:rPr lang="en-US" sz="2600" dirty="0" smtClean="0"/>
              <a:t>Result 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Total energy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Spectral function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Causality violation of GW+DMFT</a:t>
            </a:r>
          </a:p>
          <a:p>
            <a:pPr lvl="1">
              <a:lnSpc>
                <a:spcPct val="140000"/>
              </a:lnSpc>
            </a:pPr>
            <a:r>
              <a:rPr lang="en-US" sz="2400" dirty="0" smtClean="0"/>
              <a:t>Causal double-counting for GW+DMFT</a:t>
            </a:r>
          </a:p>
          <a:p>
            <a:pPr>
              <a:lnSpc>
                <a:spcPct val="140000"/>
              </a:lnSpc>
            </a:pPr>
            <a:r>
              <a:rPr lang="en-US" sz="2600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98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68"/>
          <p:cNvCxnSpPr/>
          <p:nvPr/>
        </p:nvCxnSpPr>
        <p:spPr>
          <a:xfrm>
            <a:off x="2755511" y="4791183"/>
            <a:ext cx="548056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766136" y="3789875"/>
            <a:ext cx="548056" cy="233777"/>
            <a:chOff x="1885912" y="2554409"/>
            <a:chExt cx="548056" cy="233777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885912" y="271604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885912" y="2635227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885912" y="2554409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885912" y="2788186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767055" y="3143337"/>
            <a:ext cx="548056" cy="314597"/>
            <a:chOff x="1863741" y="1789544"/>
            <a:chExt cx="548056" cy="314597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863741" y="2032000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863741" y="2104141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863741" y="1951180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1863741" y="1870362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1863741" y="1789544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1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85328" y="2659642"/>
            <a:ext cx="484903" cy="66871"/>
          </a:xfrm>
          <a:prstGeom prst="rect">
            <a:avLst/>
          </a:prstGeom>
        </p:spPr>
      </p:pic>
      <p:cxnSp>
        <p:nvCxnSpPr>
          <p:cNvPr id="134" name="Straight Connector 133"/>
          <p:cNvCxnSpPr/>
          <p:nvPr/>
        </p:nvCxnSpPr>
        <p:spPr>
          <a:xfrm>
            <a:off x="4487329" y="4791183"/>
            <a:ext cx="548056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4497954" y="3789875"/>
            <a:ext cx="548056" cy="233777"/>
            <a:chOff x="1885912" y="2554409"/>
            <a:chExt cx="548056" cy="233777"/>
          </a:xfrm>
        </p:grpSpPr>
        <p:cxnSp>
          <p:nvCxnSpPr>
            <p:cNvPr id="143" name="Straight Connector 142"/>
            <p:cNvCxnSpPr/>
            <p:nvPr/>
          </p:nvCxnSpPr>
          <p:spPr>
            <a:xfrm>
              <a:off x="1885912" y="271604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885912" y="2635227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885912" y="2554409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885912" y="2788186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4498873" y="3143337"/>
            <a:ext cx="548056" cy="314597"/>
            <a:chOff x="1863741" y="1789544"/>
            <a:chExt cx="548056" cy="314597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1863741" y="2032000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863741" y="2104141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1863741" y="1951180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1863741" y="1870362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1863741" y="1789544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17146" y="2659642"/>
            <a:ext cx="484903" cy="6687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59066" y="2032000"/>
            <a:ext cx="6614867" cy="3043518"/>
            <a:chOff x="1170826" y="1270000"/>
            <a:chExt cx="6614867" cy="3043518"/>
          </a:xfrm>
        </p:grpSpPr>
        <p:sp>
          <p:nvSpPr>
            <p:cNvPr id="152" name="TextBox 151"/>
            <p:cNvSpPr txBox="1"/>
            <p:nvPr/>
          </p:nvSpPr>
          <p:spPr>
            <a:xfrm>
              <a:off x="6788267" y="2554400"/>
              <a:ext cx="997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LDA/GW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70826" y="1270000"/>
              <a:ext cx="5617441" cy="3043518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92746" y="4564492"/>
            <a:ext cx="5383761" cy="399812"/>
            <a:chOff x="1404506" y="3802492"/>
            <a:chExt cx="5383761" cy="399812"/>
          </a:xfrm>
        </p:grpSpPr>
        <p:sp>
          <p:nvSpPr>
            <p:cNvPr id="8" name="TextBox 7"/>
            <p:cNvSpPr txBox="1"/>
            <p:nvPr/>
          </p:nvSpPr>
          <p:spPr>
            <a:xfrm>
              <a:off x="5962400" y="382142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DMFT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139768" y="3821427"/>
              <a:ext cx="1372085" cy="380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495736" y="3809763"/>
              <a:ext cx="1372085" cy="380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04506" y="3802492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DMFT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668829" y="4509345"/>
            <a:ext cx="6308319" cy="632946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3371" y="5132603"/>
            <a:ext cx="173140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Double counting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subtraction</a:t>
            </a:r>
            <a:endParaRPr lang="en-US" dirty="0">
              <a:solidFill>
                <a:srgbClr val="008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722880" y="5200933"/>
            <a:ext cx="2383787" cy="573519"/>
            <a:chOff x="2174240" y="1167413"/>
            <a:chExt cx="2383787" cy="573519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41054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74240" y="136144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H(1)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72560" y="137160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H(2)</a:t>
              </a:r>
              <a:endParaRPr lang="en-US" dirty="0"/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880" y="4640580"/>
            <a:ext cx="396240" cy="266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20" y="4630420"/>
            <a:ext cx="406400" cy="273396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5232400" y="2326640"/>
            <a:ext cx="467360" cy="1859280"/>
          </a:xfrm>
          <a:prstGeom prst="rightBrace">
            <a:avLst>
              <a:gd name="adj1" fmla="val 9945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18480" y="2509520"/>
            <a:ext cx="806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</a:t>
            </a:r>
            <a:br>
              <a:rPr lang="en-US" dirty="0" smtClean="0"/>
            </a:br>
            <a:r>
              <a:rPr lang="en-US" dirty="0" smtClean="0"/>
              <a:t>states</a:t>
            </a:r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LDA / GW + DMFT for H</a:t>
            </a:r>
            <a:r>
              <a:rPr lang="en-US" baseline="-25000" dirty="0" smtClean="0"/>
              <a:t>2</a:t>
            </a:r>
            <a:r>
              <a:rPr lang="en-US" dirty="0" smtClean="0"/>
              <a:t> molecule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" y="855980"/>
            <a:ext cx="7500534" cy="10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3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4970939" y="1615440"/>
            <a:ext cx="1872650" cy="876439"/>
            <a:chOff x="6891179" y="3962400"/>
            <a:chExt cx="1872650" cy="876439"/>
          </a:xfrm>
        </p:grpSpPr>
        <p:grpSp>
          <p:nvGrpSpPr>
            <p:cNvPr id="77" name="Group 76"/>
            <p:cNvGrpSpPr/>
            <p:nvPr/>
          </p:nvGrpSpPr>
          <p:grpSpPr>
            <a:xfrm>
              <a:off x="6891179" y="3962400"/>
              <a:ext cx="1872650" cy="721360"/>
              <a:chOff x="6891179" y="3962400"/>
              <a:chExt cx="1872650" cy="721360"/>
            </a:xfrm>
          </p:grpSpPr>
          <p:sp>
            <p:nvSpPr>
              <p:cNvPr id="79" name="Cloud 78"/>
              <p:cNvSpPr/>
              <p:nvPr/>
            </p:nvSpPr>
            <p:spPr>
              <a:xfrm>
                <a:off x="6891179" y="3962400"/>
                <a:ext cx="1872650" cy="721360"/>
              </a:xfrm>
              <a:prstGeom prst="cloud">
                <a:avLst/>
              </a:prstGeom>
              <a:gradFill flip="none" rotWithShape="1">
                <a:gsLst>
                  <a:gs pos="62000">
                    <a:srgbClr val="3366FF">
                      <a:alpha val="68000"/>
                    </a:srgbClr>
                  </a:gs>
                  <a:gs pos="100000">
                    <a:srgbClr val="FFFFFF">
                      <a:alpha val="68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sz="1100" dirty="0" smtClean="0"/>
              </a:p>
              <a:p>
                <a:pPr algn="ctr"/>
                <a:endParaRPr lang="en-US" sz="1100" dirty="0" smtClean="0"/>
              </a:p>
              <a:p>
                <a:pPr algn="ctr"/>
                <a:endParaRPr lang="en-US" sz="1100" dirty="0"/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7224538" y="4205253"/>
                <a:ext cx="232902" cy="225702"/>
              </a:xfrm>
              <a:prstGeom prst="ellipse">
                <a:avLst/>
              </a:prstGeom>
              <a:solidFill>
                <a:srgbClr val="C0504D"/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7172960" y="4561840"/>
              <a:ext cx="13003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Auxiliary impurity</a:t>
              </a:r>
              <a:endParaRPr lang="en-US" sz="1200" dirty="0"/>
            </a:p>
          </p:txBody>
        </p:sp>
      </p:grpSp>
      <p:sp>
        <p:nvSpPr>
          <p:cNvPr id="85" name="Right Arrow 84"/>
          <p:cNvSpPr/>
          <p:nvPr/>
        </p:nvSpPr>
        <p:spPr>
          <a:xfrm>
            <a:off x="4014148" y="1740509"/>
            <a:ext cx="635000" cy="4798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123440" y="1868453"/>
            <a:ext cx="1520187" cy="573519"/>
            <a:chOff x="2174240" y="1167413"/>
            <a:chExt cx="1520187" cy="573519"/>
          </a:xfrm>
        </p:grpSpPr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235789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3241818" y="116741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174240" y="136144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H(1)</a:t>
              </a:r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108960" y="1371600"/>
              <a:ext cx="58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H(2)</a:t>
              </a:r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60" y="1554480"/>
            <a:ext cx="1239520" cy="243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4320" y="1117600"/>
            <a:ext cx="316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 to local DMFT orbital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541" y="3528995"/>
            <a:ext cx="2592837" cy="27320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300480" y="2773680"/>
            <a:ext cx="300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DMFT: Effective local problem</a:t>
            </a:r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20" y="4917440"/>
            <a:ext cx="5271511" cy="497839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1412240" y="3200400"/>
            <a:ext cx="46474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 smtClean="0"/>
              <a:t>Hybridization between the impurity and the reservoir</a:t>
            </a:r>
            <a:endParaRPr lang="en-US" sz="1500" dirty="0"/>
          </a:p>
        </p:txBody>
      </p:sp>
      <p:sp>
        <p:nvSpPr>
          <p:cNvPr id="95" name="TextBox 94"/>
          <p:cNvSpPr txBox="1"/>
          <p:nvPr/>
        </p:nvSpPr>
        <p:spPr>
          <a:xfrm>
            <a:off x="1442720" y="4704080"/>
            <a:ext cx="13901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 smtClean="0"/>
              <a:t>Local action</a:t>
            </a:r>
            <a:endParaRPr lang="en-US" sz="1500" dirty="0"/>
          </a:p>
        </p:txBody>
      </p:sp>
      <p:sp>
        <p:nvSpPr>
          <p:cNvPr id="96" name="TextBox 95"/>
          <p:cNvSpPr txBox="1"/>
          <p:nvPr/>
        </p:nvSpPr>
        <p:spPr>
          <a:xfrm>
            <a:off x="721360" y="5506720"/>
            <a:ext cx="585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Impurity solver (CTQMC) </a:t>
            </a:r>
            <a:r>
              <a:rPr lang="en-US" dirty="0" smtClean="0">
                <a:sym typeface="Wingdings"/>
              </a:rPr>
              <a:t> exact impurity (local) self-energy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213" y="5613248"/>
            <a:ext cx="618303" cy="292441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412240" y="3942080"/>
            <a:ext cx="3185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 smtClean="0"/>
              <a:t>The local interaction U is given by </a:t>
            </a:r>
            <a:endParaRPr lang="en-US" sz="1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580" y="4226560"/>
            <a:ext cx="3377772" cy="426720"/>
          </a:xfrm>
          <a:prstGeom prst="rect">
            <a:avLst/>
          </a:prstGeom>
        </p:spPr>
      </p:pic>
      <p:sp>
        <p:nvSpPr>
          <p:cNvPr id="10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DMFT calculation in H</a:t>
            </a:r>
            <a:r>
              <a:rPr lang="en-US" baseline="-25000" dirty="0" smtClean="0"/>
              <a:t>2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160" y="1541780"/>
            <a:ext cx="305829" cy="20574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3440" y="1186180"/>
            <a:ext cx="305829" cy="205740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>
            <a:off x="5132951" y="1956543"/>
            <a:ext cx="548056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43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893" y="1432560"/>
            <a:ext cx="4669971" cy="3169920"/>
            <a:chOff x="5992" y="2052320"/>
            <a:chExt cx="4059271" cy="276352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" y="2052320"/>
              <a:ext cx="4059271" cy="276352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797346" y="2452711"/>
              <a:ext cx="3556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HF</a:t>
              </a:r>
              <a:endParaRPr lang="en-US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63027" y="2773239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LDA</a:t>
              </a:r>
              <a:endParaRPr lang="en-US" sz="10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20043" y="3396036"/>
              <a:ext cx="505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Exact</a:t>
              </a:r>
              <a:endParaRPr 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026961" y="2939870"/>
              <a:ext cx="330008" cy="214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GW</a:t>
              </a:r>
              <a:endParaRPr lang="en-US" sz="1000" dirty="0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Result: Total Energy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21620" y="4815614"/>
            <a:ext cx="415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</a:t>
            </a:r>
            <a:r>
              <a:rPr lang="en-US" kern="0" dirty="0">
                <a:solidFill>
                  <a:sysClr val="windowText" lastClr="000000"/>
                </a:solidFill>
              </a:rPr>
              <a:t>=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1.4 (</a:t>
            </a:r>
            <a:r>
              <a:rPr lang="en-US" kern="0" dirty="0">
                <a:solidFill>
                  <a:sysClr val="windowText" lastClr="000000"/>
                </a:solidFill>
              </a:rPr>
              <a:t>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q.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length / moderate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766371" y="4824582"/>
            <a:ext cx="401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~ 5.0 (atomic limit: strong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151120"/>
            <a:ext cx="4172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HF: lack of correlation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LDA: exchange-correlation is inaccurate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GW: pretty good approximation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4624814" y="5151120"/>
            <a:ext cx="451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HF/LDA: itinerant solution gives probability</a:t>
            </a:r>
            <a:br>
              <a:rPr lang="en-US" dirty="0" smtClean="0"/>
            </a:br>
            <a:r>
              <a:rPr lang="en-US" dirty="0" smtClean="0"/>
              <a:t>of double occupation at each single site.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GW: failure of perturbation theory</a:t>
            </a:r>
            <a:endParaRPr lang="en-US" dirty="0"/>
          </a:p>
        </p:txBody>
      </p:sp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26090"/>
              </p:ext>
            </p:extLst>
          </p:nvPr>
        </p:nvGraphicFramePr>
        <p:xfrm>
          <a:off x="4849215" y="1346974"/>
          <a:ext cx="4111905" cy="1603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785"/>
                <a:gridCol w="1452880"/>
                <a:gridCol w="16662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1.4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5.0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-2.005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-2.249 (~4.2%)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-1.710 (~14%)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-2.259 (~3.8%)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-1.849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-2.374 (~1.2%)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-1.832</a:t>
                      </a:r>
                      <a:r>
                        <a:rPr lang="en-US" sz="1500" baseline="0" dirty="0" smtClean="0"/>
                        <a:t>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846320" y="3820160"/>
            <a:ext cx="38415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Atomic limit -2 </a:t>
            </a:r>
            <a:r>
              <a:rPr lang="en-US" sz="1500" dirty="0" err="1" smtClean="0"/>
              <a:t>Ry</a:t>
            </a:r>
            <a:r>
              <a:rPr lang="en-US" sz="1500" dirty="0" smtClean="0"/>
              <a:t> : energy of two independent</a:t>
            </a:r>
            <a:br>
              <a:rPr lang="en-US" sz="1500" dirty="0" smtClean="0"/>
            </a:br>
            <a:r>
              <a:rPr lang="en-US" sz="1500" dirty="0" smtClean="0"/>
              <a:t>hydrogen atoms</a:t>
            </a:r>
            <a:endParaRPr lang="en-US" sz="1500" dirty="0"/>
          </a:p>
        </p:txBody>
      </p:sp>
      <p:sp>
        <p:nvSpPr>
          <p:cNvPr id="55" name="TextBox 54"/>
          <p:cNvSpPr txBox="1"/>
          <p:nvPr/>
        </p:nvSpPr>
        <p:spPr>
          <a:xfrm>
            <a:off x="128089" y="783771"/>
            <a:ext cx="18389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HF/LDA/GW</a:t>
            </a:r>
            <a:endParaRPr lang="en-US" sz="2500" b="1" dirty="0"/>
          </a:p>
        </p:txBody>
      </p:sp>
      <p:sp>
        <p:nvSpPr>
          <p:cNvPr id="56" name="Oval 55"/>
          <p:cNvSpPr/>
          <p:nvPr/>
        </p:nvSpPr>
        <p:spPr>
          <a:xfrm>
            <a:off x="3820160" y="2560320"/>
            <a:ext cx="79248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4368800" y="2987040"/>
            <a:ext cx="1201783" cy="8414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7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" y="1432560"/>
            <a:ext cx="4669971" cy="316992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31976" y="5347397"/>
            <a:ext cx="49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HF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7" idx="3"/>
            <a:endCxn id="50" idx="1"/>
          </p:cNvCxnSpPr>
          <p:nvPr/>
        </p:nvCxnSpPr>
        <p:spPr>
          <a:xfrm>
            <a:off x="1324343" y="5532063"/>
            <a:ext cx="128819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12542" y="5347397"/>
            <a:ext cx="126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HF+DMFT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496692" y="5272394"/>
            <a:ext cx="96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 smtClean="0"/>
              <a:t>DMFT </a:t>
            </a:r>
          </a:p>
          <a:p>
            <a:pPr algn="ctr"/>
            <a:r>
              <a:rPr lang="en-US" sz="1300" dirty="0" smtClean="0"/>
              <a:t>correlation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9534" y="5657105"/>
            <a:ext cx="992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(5% error)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2667823" y="5657114"/>
            <a:ext cx="992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(1% error)</a:t>
            </a:r>
            <a:endParaRPr lang="en-US" sz="14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Result: Total Energy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105445" y="3724729"/>
            <a:ext cx="0" cy="2651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49294" y="3724729"/>
            <a:ext cx="1532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Corrected by DMFT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284190"/>
              </p:ext>
            </p:extLst>
          </p:nvPr>
        </p:nvGraphicFramePr>
        <p:xfrm>
          <a:off x="4849215" y="1346974"/>
          <a:ext cx="4111905" cy="19245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785"/>
                <a:gridCol w="1452880"/>
                <a:gridCol w="16662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1.4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5.0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-2.005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-2.249 (~4.2%)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-1.710 (~14%)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-2.259 (~3.8%)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-1.849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-2.374 (~1.2%)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-1.832</a:t>
                      </a:r>
                      <a:r>
                        <a:rPr lang="en-US" sz="1500" baseline="0" dirty="0" smtClean="0"/>
                        <a:t>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2.323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 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218195" y="2023908"/>
            <a:ext cx="409111" cy="282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HF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2833270" y="253381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HF+DMFT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2899173" y="2973881"/>
            <a:ext cx="581426" cy="282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Exact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128089" y="783771"/>
            <a:ext cx="14819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HF+DMFT</a:t>
            </a:r>
            <a:endParaRPr lang="en-US" sz="25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766371" y="4824582"/>
            <a:ext cx="401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~ 5.0 (atomic limit: strong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24814" y="5293360"/>
            <a:ext cx="451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HF+DMFT: Atomic limit is recovered!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1620" y="4815614"/>
            <a:ext cx="415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</a:t>
            </a:r>
            <a:r>
              <a:rPr lang="en-US" kern="0" dirty="0">
                <a:solidFill>
                  <a:sysClr val="windowText" lastClr="000000"/>
                </a:solidFill>
              </a:rPr>
              <a:t>=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1.4 (</a:t>
            </a:r>
            <a:r>
              <a:rPr lang="en-US" kern="0" dirty="0">
                <a:solidFill>
                  <a:sysClr val="windowText" lastClr="000000"/>
                </a:solidFill>
              </a:rPr>
              <a:t>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q.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length / moderate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03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527193" y="1553172"/>
            <a:ext cx="99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LDA+DMFT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448462" y="5367717"/>
            <a:ext cx="126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HF+DMFT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951880" y="536771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LDA+DMFT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0" idx="3"/>
            <a:endCxn id="51" idx="1"/>
          </p:cNvCxnSpPr>
          <p:nvPr/>
        </p:nvCxnSpPr>
        <p:spPr>
          <a:xfrm>
            <a:off x="1712450" y="5552383"/>
            <a:ext cx="123943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61819" y="5292714"/>
            <a:ext cx="9630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 smtClean="0"/>
              <a:t>LDA</a:t>
            </a:r>
          </a:p>
          <a:p>
            <a:pPr algn="ctr"/>
            <a:r>
              <a:rPr lang="en-US" sz="1300" dirty="0" smtClean="0"/>
              <a:t>correlation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3743" y="5677434"/>
            <a:ext cx="992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(1% error)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3047425" y="5677434"/>
            <a:ext cx="1247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(~0.2% error)</a:t>
            </a:r>
            <a:endParaRPr lang="en-US" sz="14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Result: Total Energy</a:t>
            </a:r>
            <a:endParaRPr lang="en-US" dirty="0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595395"/>
              </p:ext>
            </p:extLst>
          </p:nvPr>
        </p:nvGraphicFramePr>
        <p:xfrm>
          <a:off x="4849215" y="1346974"/>
          <a:ext cx="4111905" cy="2245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785"/>
                <a:gridCol w="1452880"/>
                <a:gridCol w="16662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1.4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5.0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-2.005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-2.249 (~ 4.2%)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-1.710 (~14%)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-2.259 (~ 3.8%)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-1.849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-2.374 (~1.2%)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-1.832</a:t>
                      </a:r>
                      <a:r>
                        <a:rPr lang="en-US" sz="1500" baseline="0" dirty="0" smtClean="0"/>
                        <a:t>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-2.323</a:t>
                      </a:r>
                      <a:r>
                        <a:rPr lang="en-US" sz="1500" baseline="0" dirty="0" smtClean="0"/>
                        <a:t> (~ 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LDA+DMFT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-2.342</a:t>
                      </a:r>
                      <a:r>
                        <a:rPr lang="en-US" sz="1500" baseline="0" dirty="0" smtClean="0"/>
                        <a:t> (~ 0.2%)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" y="1432560"/>
            <a:ext cx="4669971" cy="3169919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>
            <a:off x="1105445" y="3724729"/>
            <a:ext cx="0" cy="2651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49294" y="3724729"/>
            <a:ext cx="1532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Corrected by DMFT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18195" y="2023908"/>
            <a:ext cx="409111" cy="282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HF</a:t>
            </a:r>
            <a:endParaRPr lang="en-US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3107590" y="2533816"/>
            <a:ext cx="765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LDA+DMFT</a:t>
            </a:r>
            <a:endParaRPr 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2899173" y="2973881"/>
            <a:ext cx="581426" cy="282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Exact</a:t>
            </a:r>
            <a:endParaRPr lang="en-US" sz="1000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1704886" y="1997529"/>
            <a:ext cx="1994" cy="207191"/>
          </a:xfrm>
          <a:prstGeom prst="straightConnector1">
            <a:avLst/>
          </a:prstGeom>
          <a:ln>
            <a:solidFill>
              <a:srgbClr val="0099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677614" y="2099129"/>
            <a:ext cx="1266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Corrected by DFT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8089" y="783771"/>
            <a:ext cx="16644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LDA+DMFT</a:t>
            </a:r>
            <a:endParaRPr lang="en-US" sz="25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766371" y="4824582"/>
            <a:ext cx="401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~ 5.0 (atomic limit: strong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24814" y="5293360"/>
            <a:ext cx="451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LDA+DMFT: correct atomic limit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21620" y="4815614"/>
            <a:ext cx="415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</a:t>
            </a:r>
            <a:r>
              <a:rPr lang="en-US" kern="0" dirty="0">
                <a:solidFill>
                  <a:sysClr val="windowText" lastClr="000000"/>
                </a:solidFill>
              </a:rPr>
              <a:t>=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1.4 (</a:t>
            </a:r>
            <a:r>
              <a:rPr lang="en-US" kern="0" dirty="0">
                <a:solidFill>
                  <a:sysClr val="windowText" lastClr="000000"/>
                </a:solidFill>
              </a:rPr>
              <a:t>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q.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length / moderate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7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8089" y="783771"/>
            <a:ext cx="16273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GW+DMFT</a:t>
            </a:r>
            <a:endParaRPr lang="en-US" sz="25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527193" y="1553172"/>
            <a:ext cx="99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LDA+DMFT</a:t>
            </a:r>
            <a:endParaRPr lang="en-US" sz="12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Result: Total Energy</a:t>
            </a:r>
            <a:endParaRPr lang="en-US" dirty="0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223056"/>
              </p:ext>
            </p:extLst>
          </p:nvPr>
        </p:nvGraphicFramePr>
        <p:xfrm>
          <a:off x="4849215" y="1346974"/>
          <a:ext cx="4111905" cy="2566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785"/>
                <a:gridCol w="1452880"/>
                <a:gridCol w="16662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1.4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5.0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-2.005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-2.249 (~ 4.2%)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-1.710 (~14%)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-2.259 (~ 3.8%)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-1.849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-2.374 (~1.2%)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-1.832</a:t>
                      </a:r>
                      <a:r>
                        <a:rPr lang="en-US" sz="1500" baseline="0" dirty="0" smtClean="0"/>
                        <a:t>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-2.323</a:t>
                      </a:r>
                      <a:r>
                        <a:rPr lang="en-US" sz="1500" baseline="0" dirty="0" smtClean="0"/>
                        <a:t> (~ 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LDA+DMFT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-2.342</a:t>
                      </a:r>
                      <a:r>
                        <a:rPr lang="en-US" sz="1500" baseline="0" dirty="0" smtClean="0"/>
                        <a:t> (~ 0.2%)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GW+DMFT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-2.342</a:t>
                      </a:r>
                      <a:r>
                        <a:rPr lang="en-US" sz="1500" baseline="0" dirty="0" smtClean="0"/>
                        <a:t> (~ 0.2%)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solidFill>
                            <a:srgbClr val="FF0000"/>
                          </a:solidFill>
                        </a:rPr>
                        <a:t>N.A.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" y="1432560"/>
            <a:ext cx="4669969" cy="316991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919493" y="2923081"/>
            <a:ext cx="461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Exact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691653" y="2130601"/>
            <a:ext cx="379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GW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796053" y="3664761"/>
            <a:ext cx="753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GW+DMFT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351430" y="2533816"/>
            <a:ext cx="765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LDA+DMFT</a:t>
            </a:r>
            <a:endParaRPr lang="en-US" sz="10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623606" y="2011680"/>
            <a:ext cx="1994" cy="300810"/>
          </a:xfrm>
          <a:prstGeom prst="straightConnector1">
            <a:avLst/>
          </a:prstGeom>
          <a:ln>
            <a:solidFill>
              <a:srgbClr val="0099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56080" y="197104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Corrected by </a:t>
            </a:r>
            <a:br>
              <a:rPr lang="en-US" sz="1200" dirty="0" smtClean="0"/>
            </a:br>
            <a:r>
              <a:rPr lang="en-US" sz="1200" dirty="0" smtClean="0"/>
              <a:t>DMFT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609600" y="5188635"/>
            <a:ext cx="6167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GW+DMFT rivals LDA+DMFT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moderate correlated regime.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620" y="4815614"/>
            <a:ext cx="415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</a:t>
            </a:r>
            <a:r>
              <a:rPr lang="en-US" kern="0" dirty="0">
                <a:solidFill>
                  <a:sysClr val="windowText" lastClr="000000"/>
                </a:solidFill>
              </a:rPr>
              <a:t>=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1.4 (</a:t>
            </a:r>
            <a:r>
              <a:rPr lang="en-US" kern="0" dirty="0">
                <a:solidFill>
                  <a:sysClr val="windowText" lastClr="000000"/>
                </a:solidFill>
              </a:rPr>
              <a:t>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q.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length / moderate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66371" y="4824582"/>
            <a:ext cx="401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~ 5.0 (atomic limit: strong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652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8089" y="783771"/>
            <a:ext cx="16273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GW+DMFT</a:t>
            </a:r>
            <a:endParaRPr lang="en-US" sz="25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527193" y="1553172"/>
            <a:ext cx="99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LDA+DMFT</a:t>
            </a:r>
            <a:endParaRPr lang="en-US" sz="1200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Result: Total Energy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" y="1432560"/>
            <a:ext cx="4669969" cy="316991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919493" y="2923081"/>
            <a:ext cx="461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Exact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3691653" y="2130601"/>
            <a:ext cx="379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GW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796053" y="3664761"/>
            <a:ext cx="753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GW+DMFT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351430" y="2533816"/>
            <a:ext cx="765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LDA+DMFT</a:t>
            </a:r>
            <a:endParaRPr lang="en-US" sz="10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623606" y="2011680"/>
            <a:ext cx="1994" cy="300810"/>
          </a:xfrm>
          <a:prstGeom prst="straightConnector1">
            <a:avLst/>
          </a:prstGeom>
          <a:ln>
            <a:solidFill>
              <a:srgbClr val="0099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56080" y="197104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Corrected by </a:t>
            </a:r>
            <a:br>
              <a:rPr lang="en-US" sz="1200" dirty="0" smtClean="0"/>
            </a:br>
            <a:r>
              <a:rPr lang="en-US" sz="1200" dirty="0" smtClean="0"/>
              <a:t>DMFT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609600" y="5188635"/>
            <a:ext cx="6167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GW+DMFT rivals LDA+DMFT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moderate correlated regime.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620" y="4815614"/>
            <a:ext cx="415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</a:t>
            </a:r>
            <a:r>
              <a:rPr lang="en-US" kern="0" dirty="0">
                <a:solidFill>
                  <a:sysClr val="windowText" lastClr="000000"/>
                </a:solidFill>
              </a:rPr>
              <a:t>=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1.4 (</a:t>
            </a:r>
            <a:r>
              <a:rPr lang="en-US" kern="0" dirty="0">
                <a:solidFill>
                  <a:sysClr val="windowText" lastClr="000000"/>
                </a:solidFill>
              </a:rPr>
              <a:t>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q.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length / moderate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66371" y="4824582"/>
            <a:ext cx="401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 ~ 5.0 (atomic limit: strong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correlation)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13524" y="514020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Causality violation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for R&gt;3.5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321392" y="2777337"/>
            <a:ext cx="589643" cy="508000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17" idx="5"/>
          </p:cNvCxnSpPr>
          <p:nvPr/>
        </p:nvCxnSpPr>
        <p:spPr>
          <a:xfrm flipH="1" flipV="1">
            <a:off x="2824684" y="3210942"/>
            <a:ext cx="1991156" cy="20214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346115"/>
              </p:ext>
            </p:extLst>
          </p:nvPr>
        </p:nvGraphicFramePr>
        <p:xfrm>
          <a:off x="4849215" y="1346974"/>
          <a:ext cx="4111905" cy="2566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785"/>
                <a:gridCol w="1452880"/>
                <a:gridCol w="16662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1.4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R = 5.0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-2.005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-2.249 (~ 4.2%)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-1.710 (~14%)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-2.259 (~ 3.8%)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-1.849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-2.374 (~1.2%)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-1.832</a:t>
                      </a:r>
                      <a:r>
                        <a:rPr lang="en-US" sz="1500" baseline="0" dirty="0" smtClean="0"/>
                        <a:t> (~7%)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HF+DMFT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-2.323</a:t>
                      </a:r>
                      <a:r>
                        <a:rPr lang="en-US" sz="1500" baseline="0" dirty="0" smtClean="0"/>
                        <a:t> (~ 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LDA+DMFT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-2.342</a:t>
                      </a:r>
                      <a:r>
                        <a:rPr lang="en-US" sz="1500" baseline="0" dirty="0" smtClean="0"/>
                        <a:t> (~ 0.2%)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-2.02</a:t>
                      </a:r>
                      <a:r>
                        <a:rPr lang="en-US" sz="1500" baseline="0" dirty="0" smtClean="0"/>
                        <a:t> (~1%)</a:t>
                      </a:r>
                      <a:endParaRPr lang="en-US" sz="15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GW+DMFT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-2.342</a:t>
                      </a:r>
                      <a:r>
                        <a:rPr lang="en-US" sz="1500" baseline="0" dirty="0" smtClean="0"/>
                        <a:t> (~ 0.2%)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smtClean="0">
                          <a:solidFill>
                            <a:srgbClr val="FF0000"/>
                          </a:solidFill>
                        </a:rPr>
                        <a:t>N.A.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function at R=1.4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0" y="4409440"/>
            <a:ext cx="7886700" cy="195072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Spectral function corresponds to the ionization energy</a:t>
            </a:r>
          </a:p>
          <a:p>
            <a:r>
              <a:rPr lang="en-US" sz="1800" dirty="0" smtClean="0"/>
              <a:t>LDA gives huge error, well known that the Kohn-Sham </a:t>
            </a:r>
            <a:r>
              <a:rPr lang="en-US" sz="1800" dirty="0" err="1" smtClean="0"/>
              <a:t>eigen</a:t>
            </a:r>
            <a:r>
              <a:rPr lang="en-US" sz="1800" dirty="0" smtClean="0"/>
              <a:t> energy is a poor approximation to the excitation spectra.</a:t>
            </a:r>
            <a:endParaRPr lang="en-US" sz="1800" dirty="0"/>
          </a:p>
          <a:p>
            <a:r>
              <a:rPr lang="en-US" sz="1800" dirty="0" smtClean="0"/>
              <a:t>While the DMFT inclusion drastically improves the result, 7% error is not so accurate compared to 0.2% error in the total energy calculation.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9440" y="2225040"/>
            <a:ext cx="24043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Exact calculation</a:t>
            </a:r>
            <a:br>
              <a:rPr lang="en-US" sz="1600" dirty="0" smtClean="0"/>
            </a:br>
            <a:r>
              <a:rPr lang="en-US" sz="1600" dirty="0" smtClean="0"/>
              <a:t>: ionization energy= -1.204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730240" y="2926080"/>
            <a:ext cx="1762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LDA:</a:t>
            </a:r>
            <a:br>
              <a:rPr lang="en-US" sz="1600" dirty="0" smtClean="0"/>
            </a:br>
            <a:r>
              <a:rPr lang="en-US" sz="1600" dirty="0" smtClean="0"/>
              <a:t>Highest occupied </a:t>
            </a:r>
          </a:p>
          <a:p>
            <a:r>
              <a:rPr lang="en-US" sz="1600" dirty="0"/>
              <a:t>Kohn-Sham </a:t>
            </a:r>
            <a:r>
              <a:rPr lang="en-US" sz="1600" dirty="0" smtClean="0"/>
              <a:t>energy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669280" y="1503680"/>
            <a:ext cx="11689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LDA+DMFT:</a:t>
            </a:r>
          </a:p>
          <a:p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039" y="1831340"/>
            <a:ext cx="1784623" cy="4038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78460" y="985520"/>
            <a:ext cx="5073184" cy="3162737"/>
            <a:chOff x="378460" y="985520"/>
            <a:chExt cx="5073184" cy="3162737"/>
          </a:xfrm>
        </p:grpSpPr>
        <p:grpSp>
          <p:nvGrpSpPr>
            <p:cNvPr id="11" name="Group 10"/>
            <p:cNvGrpSpPr/>
            <p:nvPr/>
          </p:nvGrpSpPr>
          <p:grpSpPr>
            <a:xfrm>
              <a:off x="378460" y="1424940"/>
              <a:ext cx="4747004" cy="2547620"/>
              <a:chOff x="652780" y="2217420"/>
              <a:chExt cx="4747004" cy="2547620"/>
            </a:xfrm>
          </p:grpSpPr>
          <p:pic>
            <p:nvPicPr>
              <p:cNvPr id="4" name="Picture 3" descr="fig_defense_ldad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780" y="2217420"/>
                <a:ext cx="4747004" cy="2547620"/>
              </a:xfrm>
              <a:prstGeom prst="rect">
                <a:avLst/>
              </a:prstGeom>
            </p:spPr>
          </p:pic>
          <p:cxnSp>
            <p:nvCxnSpPr>
              <p:cNvPr id="5" name="Straight Arrow Connector 4"/>
              <p:cNvCxnSpPr/>
              <p:nvPr/>
            </p:nvCxnSpPr>
            <p:spPr>
              <a:xfrm flipH="1" flipV="1">
                <a:off x="1732520" y="3255698"/>
                <a:ext cx="1163080" cy="5662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1729014" y="3347870"/>
                <a:ext cx="11977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/>
                  <a:t>Improved by </a:t>
                </a:r>
                <a:br>
                  <a:rPr lang="en-US" sz="1500" b="1" dirty="0" smtClean="0"/>
                </a:br>
                <a:r>
                  <a:rPr lang="en-US" sz="1500" b="1" dirty="0" smtClean="0"/>
                  <a:t>DMFT</a:t>
                </a:r>
                <a:endParaRPr lang="en-US" sz="1500" b="1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489200" y="1280160"/>
              <a:ext cx="494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37%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12240" y="1280160"/>
              <a:ext cx="4040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7%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00880" y="985520"/>
              <a:ext cx="9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Vacuum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7" idx="2"/>
            </p:cNvCxnSpPr>
            <p:nvPr/>
          </p:nvCxnSpPr>
          <p:spPr>
            <a:xfrm>
              <a:off x="4976262" y="1354852"/>
              <a:ext cx="2138" cy="1996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814320" y="3840480"/>
              <a:ext cx="1012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Energy (</a:t>
              </a:r>
              <a:r>
                <a:rPr lang="en-US" sz="1400" dirty="0" err="1" smtClean="0"/>
                <a:t>Ry</a:t>
              </a:r>
              <a:r>
                <a:rPr lang="en-US" sz="1400" dirty="0" smtClean="0"/>
                <a:t>)</a:t>
              </a:r>
              <a:endParaRPr lang="en-US" sz="14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8089" y="783771"/>
            <a:ext cx="16644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LDA+DMFT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4276826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function at R=1.4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480" y="1310640"/>
            <a:ext cx="4897120" cy="2682240"/>
            <a:chOff x="408940" y="1270000"/>
            <a:chExt cx="4203263" cy="2387600"/>
          </a:xfrm>
        </p:grpSpPr>
        <p:pic>
          <p:nvPicPr>
            <p:cNvPr id="8" name="Picture 7" descr="fig_defense_gwd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40" y="1452880"/>
              <a:ext cx="3723998" cy="220472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1249680" y="1270000"/>
              <a:ext cx="3362523" cy="1176605"/>
              <a:chOff x="1534160" y="3779520"/>
              <a:chExt cx="3362523" cy="117660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915920" y="4632960"/>
                <a:ext cx="4771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GW</a:t>
                </a:r>
                <a:endParaRPr lang="en-US" sz="15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891280" y="4053840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LDA+DMFT</a:t>
                </a:r>
                <a:endParaRPr lang="en-US" sz="14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34160" y="3779520"/>
                <a:ext cx="572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Exact</a:t>
                </a:r>
                <a:endParaRPr lang="en-US" sz="1400" dirty="0"/>
              </a:p>
            </p:txBody>
          </p:sp>
          <p:cxnSp>
            <p:nvCxnSpPr>
              <p:cNvPr id="25" name="Straight Arrow Connector 24"/>
              <p:cNvCxnSpPr>
                <a:stCxn id="22" idx="1"/>
              </p:cNvCxnSpPr>
              <p:nvPr/>
            </p:nvCxnSpPr>
            <p:spPr>
              <a:xfrm flipH="1">
                <a:off x="2346960" y="4794543"/>
                <a:ext cx="568960" cy="9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804160" y="4033520"/>
                <a:ext cx="103788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GW+DMFT</a:t>
                </a:r>
                <a:endParaRPr lang="en-US" sz="1500" dirty="0"/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2235200" y="4195103"/>
                <a:ext cx="568960" cy="9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/>
          <p:cNvSpPr txBox="1"/>
          <p:nvPr/>
        </p:nvSpPr>
        <p:spPr>
          <a:xfrm>
            <a:off x="128089" y="783771"/>
            <a:ext cx="16273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GW+DMFT</a:t>
            </a:r>
            <a:endParaRPr lang="en-US" sz="2500" b="1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18472"/>
              </p:ext>
            </p:extLst>
          </p:nvPr>
        </p:nvGraphicFramePr>
        <p:xfrm>
          <a:off x="5286095" y="1824494"/>
          <a:ext cx="3441345" cy="19245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2705"/>
                <a:gridCol w="18186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Error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Sc</a:t>
                      </a:r>
                      <a:r>
                        <a:rPr lang="en-US" sz="1500" dirty="0" smtClean="0"/>
                        <a:t>-GW + 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1.5%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~40%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527050" y="4409440"/>
            <a:ext cx="7886700" cy="195072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GW and GW+DMFT peaks are at 1.5% and 2% error, respectively.</a:t>
            </a:r>
          </a:p>
          <a:p>
            <a:r>
              <a:rPr lang="en-US" sz="1800" dirty="0" smtClean="0"/>
              <a:t>Why GW and GW+DMFT is better than LDA+DMFT?</a:t>
            </a:r>
          </a:p>
        </p:txBody>
      </p:sp>
    </p:spTree>
    <p:extLst>
      <p:ext uri="{BB962C8B-B14F-4D97-AF65-F5344CB8AC3E}">
        <p14:creationId xmlns:p14="http://schemas.microsoft.com/office/powerpoint/2010/main" val="68516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function at R=1.4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480" y="1310640"/>
            <a:ext cx="4897120" cy="2682240"/>
            <a:chOff x="408940" y="1270000"/>
            <a:chExt cx="4203263" cy="2387600"/>
          </a:xfrm>
        </p:grpSpPr>
        <p:pic>
          <p:nvPicPr>
            <p:cNvPr id="8" name="Picture 7" descr="fig_defense_gwd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40" y="1452880"/>
              <a:ext cx="3723998" cy="220472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1249680" y="1270000"/>
              <a:ext cx="3362523" cy="1176605"/>
              <a:chOff x="1534160" y="3779520"/>
              <a:chExt cx="3362523" cy="117660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915920" y="4632960"/>
                <a:ext cx="47715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GW</a:t>
                </a:r>
                <a:endParaRPr lang="en-US" sz="15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891280" y="4053840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LDA+DMFT</a:t>
                </a:r>
                <a:endParaRPr lang="en-US" sz="14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34160" y="3779520"/>
                <a:ext cx="572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Exact</a:t>
                </a:r>
                <a:endParaRPr lang="en-US" sz="1400" dirty="0"/>
              </a:p>
            </p:txBody>
          </p:sp>
          <p:cxnSp>
            <p:nvCxnSpPr>
              <p:cNvPr id="25" name="Straight Arrow Connector 24"/>
              <p:cNvCxnSpPr>
                <a:stCxn id="22" idx="1"/>
              </p:cNvCxnSpPr>
              <p:nvPr/>
            </p:nvCxnSpPr>
            <p:spPr>
              <a:xfrm flipH="1">
                <a:off x="2346960" y="4794543"/>
                <a:ext cx="568960" cy="9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804160" y="4033520"/>
                <a:ext cx="103788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/>
                  <a:t>GW+DMFT</a:t>
                </a:r>
                <a:endParaRPr lang="en-US" sz="1500" dirty="0"/>
              </a:p>
            </p:txBody>
          </p:sp>
          <p:cxnSp>
            <p:nvCxnSpPr>
              <p:cNvPr id="27" name="Straight Arrow Connector 26"/>
              <p:cNvCxnSpPr>
                <a:stCxn id="26" idx="1"/>
              </p:cNvCxnSpPr>
              <p:nvPr/>
            </p:nvCxnSpPr>
            <p:spPr>
              <a:xfrm flipH="1">
                <a:off x="2235200" y="4195103"/>
                <a:ext cx="568960" cy="97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/>
          <p:cNvSpPr txBox="1"/>
          <p:nvPr/>
        </p:nvSpPr>
        <p:spPr>
          <a:xfrm>
            <a:off x="128089" y="783771"/>
            <a:ext cx="16273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GW+DMFT</a:t>
            </a:r>
            <a:endParaRPr lang="en-US" sz="2500" b="1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354377"/>
              </p:ext>
            </p:extLst>
          </p:nvPr>
        </p:nvGraphicFramePr>
        <p:xfrm>
          <a:off x="5286095" y="1824494"/>
          <a:ext cx="3441345" cy="19245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2705"/>
                <a:gridCol w="1818640"/>
              </a:tblGrid>
              <a:tr h="32076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Error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Exact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err="1" smtClean="0"/>
                        <a:t>Sc</a:t>
                      </a:r>
                      <a:r>
                        <a:rPr lang="en-US" sz="1500" dirty="0" smtClean="0"/>
                        <a:t>-GW + 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1.5%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GW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2%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LDA+DMFT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7%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762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LDA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~40%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3738880" y="4924475"/>
            <a:ext cx="52730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Nonlocal self-</a:t>
            </a:r>
            <a:r>
              <a:rPr lang="en-US" sz="2200" dirty="0" smtClean="0"/>
              <a:t>energy</a:t>
            </a:r>
            <a:r>
              <a:rPr lang="en-US" sz="2200" dirty="0" smtClean="0">
                <a:sym typeface="Wingdings"/>
              </a:rPr>
              <a:t> contribution of </a:t>
            </a:r>
            <a:br>
              <a:rPr lang="en-US" sz="2200" dirty="0" smtClean="0">
                <a:sym typeface="Wingdings"/>
              </a:rPr>
            </a:br>
            <a:r>
              <a:rPr lang="en-US" sz="2200" dirty="0" smtClean="0"/>
              <a:t>GW</a:t>
            </a:r>
            <a:r>
              <a:rPr lang="en-US" sz="2200" dirty="0"/>
              <a:t>+DMFT gives </a:t>
            </a:r>
            <a:r>
              <a:rPr lang="en-US" sz="2200" dirty="0" smtClean="0"/>
              <a:t>a better </a:t>
            </a:r>
            <a:r>
              <a:rPr lang="en-US" sz="2200" dirty="0"/>
              <a:t>spectral than LDA+DMFT</a:t>
            </a:r>
          </a:p>
        </p:txBody>
      </p:sp>
      <p:pic>
        <p:nvPicPr>
          <p:cNvPr id="31" name="Picture 30" descr="te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1" y="4655820"/>
            <a:ext cx="2627744" cy="170434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1920" y="4998720"/>
            <a:ext cx="1142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Nonlocal GW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696720" y="5374640"/>
            <a:ext cx="457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GW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2275840" y="5476240"/>
            <a:ext cx="87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Local GW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233680" y="431800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 of non-local GW self-energy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12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many-body problem?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6250" y="839215"/>
            <a:ext cx="7886700" cy="3499105"/>
          </a:xfrm>
        </p:spPr>
        <p:txBody>
          <a:bodyPr>
            <a:noAutofit/>
          </a:bodyPr>
          <a:lstStyle/>
          <a:p>
            <a:r>
              <a:rPr lang="en-US" sz="1800" dirty="0" smtClean="0"/>
              <a:t>Many-body problems</a:t>
            </a:r>
          </a:p>
          <a:p>
            <a:pPr lvl="1"/>
            <a:r>
              <a:rPr lang="en-US" sz="1600" dirty="0" smtClean="0"/>
              <a:t>Underlying physics is known: Many-body Schrodinger equation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So, why don’t we just solve it? </a:t>
            </a:r>
            <a:br>
              <a:rPr lang="en-US" sz="1600" dirty="0" smtClean="0"/>
            </a:br>
            <a:r>
              <a:rPr lang="en-US" sz="1600" dirty="0" smtClean="0">
                <a:sym typeface="Wingdings"/>
              </a:rPr>
              <a:t> IMPOSSIBLE: too many degrees of freedom in solids ~10</a:t>
            </a:r>
            <a:r>
              <a:rPr lang="en-US" sz="1600" baseline="30000" dirty="0" smtClean="0">
                <a:sym typeface="Wingdings"/>
              </a:rPr>
              <a:t>23</a:t>
            </a:r>
            <a:endParaRPr lang="en-US" sz="1600" dirty="0" smtClean="0">
              <a:sym typeface="Wingdings"/>
            </a:endParaRPr>
          </a:p>
          <a:p>
            <a:pPr lvl="1"/>
            <a:endParaRPr lang="en-US" sz="1600" dirty="0" smtClean="0">
              <a:sym typeface="Wingdings"/>
            </a:endParaRPr>
          </a:p>
          <a:p>
            <a:pPr lvl="1"/>
            <a:r>
              <a:rPr lang="en-US" sz="1600" dirty="0" smtClean="0">
                <a:sym typeface="Wingdings"/>
              </a:rPr>
              <a:t>Dirac’s Quote (1929)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</p:txBody>
      </p:sp>
      <p:grpSp>
        <p:nvGrpSpPr>
          <p:cNvPr id="34" name="Group 33"/>
          <p:cNvGrpSpPr/>
          <p:nvPr/>
        </p:nvGrpSpPr>
        <p:grpSpPr>
          <a:xfrm>
            <a:off x="2479040" y="1676440"/>
            <a:ext cx="4460240" cy="1245695"/>
            <a:chOff x="1412240" y="1503720"/>
            <a:chExt cx="4460240" cy="1245695"/>
          </a:xfrm>
        </p:grpSpPr>
        <p:pic>
          <p:nvPicPr>
            <p:cNvPr id="3" name="Picture 2" descr="Screen Shot 2016-11-30 at 3.18.1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120" y="1503720"/>
              <a:ext cx="3769360" cy="64494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2240" y="2169160"/>
              <a:ext cx="4084320" cy="580255"/>
            </a:xfrm>
            <a:prstGeom prst="rect">
              <a:avLst/>
            </a:prstGeom>
          </p:spPr>
        </p:pic>
      </p:grpSp>
      <p:sp>
        <p:nvSpPr>
          <p:cNvPr id="143" name="Rectangle 142"/>
          <p:cNvSpPr/>
          <p:nvPr/>
        </p:nvSpPr>
        <p:spPr>
          <a:xfrm>
            <a:off x="1127760" y="4372600"/>
            <a:ext cx="6979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i="1" dirty="0" smtClean="0"/>
              <a:t>The </a:t>
            </a:r>
            <a:r>
              <a:rPr lang="en-US" sz="1500" i="1" dirty="0"/>
              <a:t>underlying physical laws necessary for the mathematical theory of a large part of physics and the whole of chemistry are thus completely known, and the difficulty is only that the exact application of these laws leads to equations</a:t>
            </a:r>
            <a:r>
              <a:rPr lang="en-US" sz="1500" b="1" i="1" dirty="0"/>
              <a:t> </a:t>
            </a:r>
            <a:r>
              <a:rPr lang="en-US" sz="1500" b="1" i="1" dirty="0">
                <a:solidFill>
                  <a:srgbClr val="FF0000"/>
                </a:solidFill>
              </a:rPr>
              <a:t>much too complicated to be soluble.</a:t>
            </a:r>
            <a:r>
              <a:rPr lang="en-US" sz="1500" i="1" dirty="0">
                <a:solidFill>
                  <a:srgbClr val="FF0000"/>
                </a:solidFill>
              </a:rPr>
              <a:t> </a:t>
            </a:r>
            <a:r>
              <a:rPr lang="en-US" sz="1500" i="1" dirty="0"/>
              <a:t>It therefore becomes desirable that </a:t>
            </a:r>
            <a:r>
              <a:rPr lang="en-US" sz="1500" b="1" i="1" dirty="0">
                <a:solidFill>
                  <a:srgbClr val="0000FF"/>
                </a:solidFill>
              </a:rPr>
              <a:t>approximate practical methods of applying quantum mechanics should be developed</a:t>
            </a:r>
            <a:r>
              <a:rPr lang="en-US" sz="1500" i="1" dirty="0"/>
              <a:t>, which can lead to an explanation of the main features of complex atomic systems without too much computation</a:t>
            </a:r>
            <a:r>
              <a:rPr lang="en-US" sz="1500" i="1" dirty="0" smtClean="0"/>
              <a:t>.</a:t>
            </a:r>
          </a:p>
          <a:p>
            <a:pPr algn="just"/>
            <a:endParaRPr lang="en-US" sz="1500" dirty="0" smtClean="0"/>
          </a:p>
          <a:p>
            <a:pPr algn="r"/>
            <a:r>
              <a:rPr lang="en-US" sz="1500" dirty="0" smtClean="0"/>
              <a:t>Proc. Roy. Soc. (London) A 123, 714</a:t>
            </a:r>
            <a:endParaRPr lang="en-US" sz="1500" dirty="0"/>
          </a:p>
        </p:txBody>
      </p:sp>
      <p:pic>
        <p:nvPicPr>
          <p:cNvPr id="8" name="Picture 7" descr="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0" y="1597065"/>
            <a:ext cx="1286807" cy="13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7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Causality violation at large 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8320" y="965200"/>
            <a:ext cx="826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Causality violation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in hybridization function at large separation</a:t>
            </a:r>
            <a:endParaRPr lang="en-US" sz="2400" dirty="0">
              <a:latin typeface="Roman"/>
              <a:cs typeface="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00400" y="4714240"/>
            <a:ext cx="303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iω</a:t>
            </a:r>
            <a:endParaRPr lang="en-US" sz="10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80" y="2129804"/>
            <a:ext cx="693420" cy="288276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694268" y="2431498"/>
            <a:ext cx="4625252" cy="3288582"/>
            <a:chOff x="5036908" y="2075898"/>
            <a:chExt cx="2484207" cy="18312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908" y="2075898"/>
              <a:ext cx="2484207" cy="1831243"/>
            </a:xfrm>
            <a:prstGeom prst="rect">
              <a:avLst/>
            </a:prstGeom>
          </p:spPr>
        </p:pic>
        <p:cxnSp>
          <p:nvCxnSpPr>
            <p:cNvPr id="40" name="Straight Connector 39"/>
            <p:cNvCxnSpPr/>
            <p:nvPr/>
          </p:nvCxnSpPr>
          <p:spPr>
            <a:xfrm flipV="1">
              <a:off x="5252720" y="2529840"/>
              <a:ext cx="2194560" cy="101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741949" y="2632392"/>
            <a:ext cx="3454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Δ</a:t>
            </a:r>
            <a:r>
              <a:rPr lang="en-US" sz="2000" dirty="0" smtClean="0"/>
              <a:t>(</a:t>
            </a:r>
            <a:r>
              <a:rPr lang="en-US" sz="2000" dirty="0" err="1" smtClean="0"/>
              <a:t>iw</a:t>
            </a:r>
            <a:r>
              <a:rPr lang="en-US" sz="2000" dirty="0" smtClean="0"/>
              <a:t>)&gt;0: </a:t>
            </a:r>
            <a:r>
              <a:rPr lang="en-US" sz="2000" b="1" dirty="0" smtClean="0"/>
              <a:t>causality violation!</a:t>
            </a:r>
            <a:endParaRPr lang="en-US" sz="2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2032000" y="2072640"/>
            <a:ext cx="425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hybridization function	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>@R=5.0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12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Causality violation at large 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74992" y="2104024"/>
            <a:ext cx="302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χ</a:t>
            </a:r>
            <a:r>
              <a:rPr lang="en-US" sz="1200" baseline="-25000" dirty="0" smtClean="0"/>
              <a:t>1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812489" y="1642179"/>
            <a:ext cx="320516" cy="169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2s,2p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58766" y="1243764"/>
            <a:ext cx="442071" cy="169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3s,3p,3d</a:t>
            </a:r>
            <a:endParaRPr lang="en-US" sz="1200" dirty="0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443354" y="2550302"/>
            <a:ext cx="112703" cy="111840"/>
          </a:xfrm>
          <a:prstGeom prst="ellipse">
            <a:avLst/>
          </a:prstGeom>
          <a:solidFill>
            <a:srgbClr val="FF0000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324859" y="228497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331407" y="1771476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331407" y="172205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331407" y="167262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331407" y="1815593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331974" y="142551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331974" y="1469629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331974" y="1376085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331974" y="132666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31974" y="127723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44378" y="981276"/>
            <a:ext cx="296542" cy="41210"/>
          </a:xfrm>
          <a:prstGeom prst="rect">
            <a:avLst/>
          </a:prstGeom>
        </p:spPr>
      </p:pic>
      <p:sp>
        <p:nvSpPr>
          <p:cNvPr id="62" name="Oval 61"/>
          <p:cNvSpPr>
            <a:spLocks noChangeAspect="1"/>
          </p:cNvSpPr>
          <p:nvPr/>
        </p:nvSpPr>
        <p:spPr>
          <a:xfrm>
            <a:off x="2510613" y="2550302"/>
            <a:ext cx="112703" cy="111840"/>
          </a:xfrm>
          <a:prstGeom prst="ellipse">
            <a:avLst/>
          </a:prstGeom>
          <a:solidFill>
            <a:srgbClr val="FF0000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63" name="Straight Connector 62"/>
          <p:cNvCxnSpPr/>
          <p:nvPr/>
        </p:nvCxnSpPr>
        <p:spPr>
          <a:xfrm>
            <a:off x="2392119" y="228497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98667" y="1771476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398667" y="172205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398667" y="167262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398667" y="1815593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399233" y="142551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399233" y="1469629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399233" y="1376085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399233" y="1326661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399233" y="127723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11638" y="981276"/>
            <a:ext cx="296542" cy="4121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794787" y="2096964"/>
            <a:ext cx="302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χ</a:t>
            </a:r>
            <a:r>
              <a:rPr lang="en-US" sz="1200" baseline="-25000" dirty="0" smtClean="0"/>
              <a:t>2</a:t>
            </a:r>
            <a:endParaRPr 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2770483" y="1635118"/>
            <a:ext cx="320516" cy="169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2s,2p</a:t>
            </a:r>
            <a:endParaRPr lang="en-US" sz="1200" dirty="0"/>
          </a:p>
        </p:txBody>
      </p:sp>
      <p:sp>
        <p:nvSpPr>
          <p:cNvPr id="76" name="TextBox 75"/>
          <p:cNvSpPr txBox="1"/>
          <p:nvPr/>
        </p:nvSpPr>
        <p:spPr>
          <a:xfrm>
            <a:off x="2736981" y="1243764"/>
            <a:ext cx="442071" cy="169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3s,3p,3d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1388892" y="264802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H(1)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2459563" y="265508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H(2)</a:t>
            </a:r>
            <a:endParaRPr 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3395796" y="971590"/>
            <a:ext cx="532663" cy="169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r-subspace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8108773" y="2418222"/>
            <a:ext cx="112703" cy="111840"/>
          </a:xfrm>
          <a:prstGeom prst="ellipse">
            <a:avLst/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9" name="TextBox 98"/>
          <p:cNvSpPr txBox="1"/>
          <p:nvPr/>
        </p:nvSpPr>
        <p:spPr>
          <a:xfrm>
            <a:off x="8057723" y="252300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H(2)</a:t>
            </a:r>
            <a:endParaRPr lang="en-US" sz="1200" dirty="0"/>
          </a:p>
        </p:txBody>
      </p:sp>
      <p:sp>
        <p:nvSpPr>
          <p:cNvPr id="100" name="Cloud 99"/>
          <p:cNvSpPr/>
          <p:nvPr/>
        </p:nvSpPr>
        <p:spPr>
          <a:xfrm>
            <a:off x="6108859" y="2052320"/>
            <a:ext cx="3045301" cy="873760"/>
          </a:xfrm>
          <a:prstGeom prst="cloud">
            <a:avLst/>
          </a:prstGeom>
          <a:solidFill>
            <a:schemeClr val="accent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sz="1100" dirty="0" smtClean="0"/>
          </a:p>
          <a:p>
            <a:pPr algn="ctr"/>
            <a:endParaRPr lang="en-US" sz="1100" dirty="0" smtClean="0"/>
          </a:p>
          <a:p>
            <a:pPr algn="ctr"/>
            <a:endParaRPr lang="en-US" sz="11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5992438" y="2114184"/>
            <a:ext cx="1446480" cy="678756"/>
            <a:chOff x="5982278" y="2093864"/>
            <a:chExt cx="1446480" cy="678756"/>
          </a:xfrm>
        </p:grpSpPr>
        <p:grpSp>
          <p:nvGrpSpPr>
            <p:cNvPr id="4" name="Group 3"/>
            <p:cNvGrpSpPr/>
            <p:nvPr/>
          </p:nvGrpSpPr>
          <p:grpSpPr>
            <a:xfrm>
              <a:off x="5982278" y="2093864"/>
              <a:ext cx="1348135" cy="306632"/>
              <a:chOff x="1237558" y="2297064"/>
              <a:chExt cx="1348135" cy="306632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1838592" y="2297064"/>
                <a:ext cx="3022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χ</a:t>
                </a:r>
                <a:r>
                  <a:rPr lang="en-US" sz="1200" baseline="-25000" dirty="0" smtClean="0"/>
                  <a:t>1</a:t>
                </a:r>
                <a:endParaRPr lang="en-US" sz="1200" dirty="0"/>
              </a:p>
            </p:txBody>
          </p:sp>
          <p:cxnSp>
            <p:nvCxnSpPr>
              <p:cNvPr id="89" name="Straight Connector 88"/>
              <p:cNvCxnSpPr/>
              <p:nvPr/>
            </p:nvCxnSpPr>
            <p:spPr>
              <a:xfrm>
                <a:off x="2188459" y="2478017"/>
                <a:ext cx="337748" cy="0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olid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/>
              <p:cNvSpPr/>
              <p:nvPr/>
            </p:nvSpPr>
            <p:spPr>
              <a:xfrm>
                <a:off x="1740124" y="2350964"/>
                <a:ext cx="845569" cy="23292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0000FF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237558" y="2326697"/>
                <a:ext cx="5566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DMFT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7031354" y="2397902"/>
              <a:ext cx="112703" cy="111840"/>
            </a:xfrm>
            <a:prstGeom prst="ellipse">
              <a:avLst/>
            </a:prstGeom>
            <a:solidFill>
              <a:srgbClr val="FF0000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976892" y="2495621"/>
              <a:ext cx="4518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H(1)</a:t>
              </a:r>
              <a:endParaRPr lang="en-US" sz="1200" dirty="0"/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4602480" y="2092960"/>
            <a:ext cx="853440" cy="609600"/>
          </a:xfrm>
          <a:prstGeom prst="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89120" y="1656080"/>
            <a:ext cx="114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2964180"/>
            <a:ext cx="4947920" cy="14090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659" y="3558540"/>
            <a:ext cx="2525011" cy="6273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79" y="4945380"/>
            <a:ext cx="7518401" cy="380679"/>
          </a:xfrm>
          <a:prstGeom prst="rect">
            <a:avLst/>
          </a:prstGeom>
        </p:spPr>
      </p:pic>
      <p:sp>
        <p:nvSpPr>
          <p:cNvPr id="31" name="Left Brace 30"/>
          <p:cNvSpPr/>
          <p:nvPr/>
        </p:nvSpPr>
        <p:spPr>
          <a:xfrm rot="16200000">
            <a:off x="5544820" y="4442460"/>
            <a:ext cx="518160" cy="2331720"/>
          </a:xfrm>
          <a:prstGeom prst="leftBrace">
            <a:avLst>
              <a:gd name="adj1" fmla="val 8872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582160" y="5781040"/>
            <a:ext cx="2733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Always causal, goes to zero</a:t>
            </a:r>
            <a:br>
              <a:rPr lang="en-US" dirty="0" smtClean="0"/>
            </a:br>
            <a:r>
              <a:rPr lang="en-US" dirty="0" smtClean="0"/>
              <a:t> in the Mott insulator limit</a:t>
            </a:r>
            <a:endParaRPr lang="en-US" dirty="0"/>
          </a:p>
        </p:txBody>
      </p:sp>
      <p:grpSp>
        <p:nvGrpSpPr>
          <p:cNvPr id="111" name="Group 110"/>
          <p:cNvGrpSpPr/>
          <p:nvPr/>
        </p:nvGrpSpPr>
        <p:grpSpPr>
          <a:xfrm>
            <a:off x="426720" y="680720"/>
            <a:ext cx="2987040" cy="2225040"/>
            <a:chOff x="426720" y="680720"/>
            <a:chExt cx="2987040" cy="2225040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426720" y="690880"/>
              <a:ext cx="10160" cy="131064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426720" y="1981200"/>
              <a:ext cx="1747520" cy="1016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143760" y="1981200"/>
              <a:ext cx="0" cy="92456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153920" y="2895600"/>
              <a:ext cx="1259840" cy="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3403600" y="690880"/>
              <a:ext cx="0" cy="221488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36880" y="680720"/>
              <a:ext cx="2966720" cy="10160"/>
            </a:xfrm>
            <a:prstGeom prst="line">
              <a:avLst/>
            </a:prstGeom>
            <a:ln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Projected GW ≠ GW double-counting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9" y="1074420"/>
            <a:ext cx="7518401" cy="380679"/>
          </a:xfrm>
          <a:prstGeom prst="rect">
            <a:avLst/>
          </a:prstGeom>
        </p:spPr>
      </p:pic>
      <p:sp>
        <p:nvSpPr>
          <p:cNvPr id="31" name="Left Brace 30"/>
          <p:cNvSpPr/>
          <p:nvPr/>
        </p:nvSpPr>
        <p:spPr>
          <a:xfrm rot="16200000">
            <a:off x="2700020" y="632460"/>
            <a:ext cx="518160" cy="2331720"/>
          </a:xfrm>
          <a:prstGeom prst="leftBrace">
            <a:avLst>
              <a:gd name="adj1" fmla="val 8872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330960" y="1981200"/>
            <a:ext cx="597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They are not the same, therefore does not cancel each other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229360" y="2952863"/>
            <a:ext cx="3146460" cy="1317909"/>
            <a:chOff x="2296160" y="3288143"/>
            <a:chExt cx="3146460" cy="1317909"/>
          </a:xfrm>
        </p:grpSpPr>
        <p:grpSp>
          <p:nvGrpSpPr>
            <p:cNvPr id="5" name="Group 4"/>
            <p:cNvGrpSpPr/>
            <p:nvPr/>
          </p:nvGrpSpPr>
          <p:grpSpPr>
            <a:xfrm>
              <a:off x="2556444" y="3288143"/>
              <a:ext cx="2637592" cy="1019697"/>
              <a:chOff x="2556444" y="3288143"/>
              <a:chExt cx="2637592" cy="1019697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018910" y="3288143"/>
                <a:ext cx="1715650" cy="1019697"/>
                <a:chOff x="3717763" y="4669858"/>
                <a:chExt cx="987194" cy="974648"/>
              </a:xfrm>
            </p:grpSpPr>
            <p:grpSp>
              <p:nvGrpSpPr>
                <p:cNvPr id="142" name="Group 141"/>
                <p:cNvGrpSpPr/>
                <p:nvPr/>
              </p:nvGrpSpPr>
              <p:grpSpPr>
                <a:xfrm>
                  <a:off x="3717763" y="5610922"/>
                  <a:ext cx="987194" cy="0"/>
                  <a:chOff x="1105305" y="4942949"/>
                  <a:chExt cx="1596533" cy="0"/>
                </a:xfrm>
              </p:grpSpPr>
              <p:cxnSp>
                <p:nvCxnSpPr>
                  <p:cNvPr id="146" name="Straight Connector 145"/>
                  <p:cNvCxnSpPr/>
                  <p:nvPr/>
                </p:nvCxnSpPr>
                <p:spPr>
                  <a:xfrm>
                    <a:off x="1105305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/>
                  <p:cNvCxnSpPr/>
                  <p:nvPr/>
                </p:nvCxnSpPr>
                <p:spPr>
                  <a:xfrm>
                    <a:off x="1889986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3717763" y="4861017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flipV="1">
                  <a:off x="4704957" y="4869491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/>
                <p:cNvSpPr/>
                <p:nvPr/>
              </p:nvSpPr>
              <p:spPr>
                <a:xfrm>
                  <a:off x="3717763" y="4669858"/>
                  <a:ext cx="987194" cy="393656"/>
                </a:xfrm>
                <a:prstGeom prst="ellipse">
                  <a:avLst/>
                </a:prstGeom>
                <a:noFill/>
                <a:ln w="28575" cmpd="sng">
                  <a:solidFill>
                    <a:srgbClr val="29293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2556444" y="4270299"/>
                <a:ext cx="453192" cy="0"/>
                <a:chOff x="2322764" y="3579419"/>
                <a:chExt cx="453192" cy="0"/>
              </a:xfrm>
            </p:grpSpPr>
            <p:cxnSp>
              <p:nvCxnSpPr>
                <p:cNvPr id="92" name="Straight Connector 91"/>
                <p:cNvCxnSpPr/>
                <p:nvPr/>
              </p:nvCxnSpPr>
              <p:spPr>
                <a:xfrm>
                  <a:off x="2322764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545503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/>
              <p:cNvGrpSpPr/>
              <p:nvPr/>
            </p:nvGrpSpPr>
            <p:grpSpPr>
              <a:xfrm>
                <a:off x="4740844" y="4270299"/>
                <a:ext cx="453192" cy="0"/>
                <a:chOff x="2322764" y="3579419"/>
                <a:chExt cx="453192" cy="0"/>
              </a:xfrm>
            </p:grpSpPr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322764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2545503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TextBox 5"/>
            <p:cNvSpPr txBox="1"/>
            <p:nvPr/>
          </p:nvSpPr>
          <p:spPr>
            <a:xfrm>
              <a:off x="2296160" y="420624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140960" y="420624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14320" y="3312160"/>
              <a:ext cx="29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i</a:t>
              </a:r>
              <a:endParaRPr lang="en-US" i="1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755378" y="3322320"/>
              <a:ext cx="346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k</a:t>
              </a:r>
              <a:endParaRPr lang="en-US" i="1" dirty="0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794000" y="4216400"/>
              <a:ext cx="296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j</a:t>
              </a:r>
              <a:endParaRPr lang="en-US" i="1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684258" y="4236720"/>
              <a:ext cx="29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l</a:t>
              </a:r>
              <a:endParaRPr lang="en-US" i="1" dirty="0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4927600" y="2983343"/>
            <a:ext cx="3146460" cy="1317909"/>
            <a:chOff x="2296160" y="3288143"/>
            <a:chExt cx="3146460" cy="1317909"/>
          </a:xfrm>
        </p:grpSpPr>
        <p:grpSp>
          <p:nvGrpSpPr>
            <p:cNvPr id="160" name="Group 159"/>
            <p:cNvGrpSpPr/>
            <p:nvPr/>
          </p:nvGrpSpPr>
          <p:grpSpPr>
            <a:xfrm>
              <a:off x="2556444" y="3288143"/>
              <a:ext cx="2637592" cy="1019697"/>
              <a:chOff x="2556444" y="3288143"/>
              <a:chExt cx="2637592" cy="101969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3018910" y="3288143"/>
                <a:ext cx="1715650" cy="1019697"/>
                <a:chOff x="3717763" y="4669858"/>
                <a:chExt cx="987194" cy="974648"/>
              </a:xfrm>
            </p:grpSpPr>
            <p:grpSp>
              <p:nvGrpSpPr>
                <p:cNvPr id="174" name="Group 173"/>
                <p:cNvGrpSpPr/>
                <p:nvPr/>
              </p:nvGrpSpPr>
              <p:grpSpPr>
                <a:xfrm>
                  <a:off x="3717763" y="5610922"/>
                  <a:ext cx="987194" cy="0"/>
                  <a:chOff x="1105305" y="4942949"/>
                  <a:chExt cx="1596533" cy="0"/>
                </a:xfrm>
              </p:grpSpPr>
              <p:cxnSp>
                <p:nvCxnSpPr>
                  <p:cNvPr id="178" name="Straight Connector 177"/>
                  <p:cNvCxnSpPr/>
                  <p:nvPr/>
                </p:nvCxnSpPr>
                <p:spPr>
                  <a:xfrm>
                    <a:off x="1105305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/>
                  <p:cNvCxnSpPr/>
                  <p:nvPr/>
                </p:nvCxnSpPr>
                <p:spPr>
                  <a:xfrm>
                    <a:off x="1889986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5" name="Straight Connector 174"/>
                <p:cNvCxnSpPr/>
                <p:nvPr/>
              </p:nvCxnSpPr>
              <p:spPr>
                <a:xfrm flipV="1">
                  <a:off x="3717763" y="4861017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flipV="1">
                  <a:off x="4704957" y="4869491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Oval 176"/>
                <p:cNvSpPr/>
                <p:nvPr/>
              </p:nvSpPr>
              <p:spPr>
                <a:xfrm>
                  <a:off x="3717763" y="4669858"/>
                  <a:ext cx="987194" cy="393656"/>
                </a:xfrm>
                <a:prstGeom prst="ellipse">
                  <a:avLst/>
                </a:prstGeom>
                <a:noFill/>
                <a:ln w="28575" cmpd="sng">
                  <a:solidFill>
                    <a:srgbClr val="29293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/>
              <p:cNvGrpSpPr/>
              <p:nvPr/>
            </p:nvGrpSpPr>
            <p:grpSpPr>
              <a:xfrm>
                <a:off x="2556444" y="4270299"/>
                <a:ext cx="453192" cy="0"/>
                <a:chOff x="2322764" y="3579419"/>
                <a:chExt cx="453192" cy="0"/>
              </a:xfrm>
            </p:grpSpPr>
            <p:cxnSp>
              <p:nvCxnSpPr>
                <p:cNvPr id="172" name="Straight Connector 171"/>
                <p:cNvCxnSpPr/>
                <p:nvPr/>
              </p:nvCxnSpPr>
              <p:spPr>
                <a:xfrm>
                  <a:off x="2322764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2545503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/>
            </p:nvGrpSpPr>
            <p:grpSpPr>
              <a:xfrm>
                <a:off x="4740844" y="4270299"/>
                <a:ext cx="453192" cy="0"/>
                <a:chOff x="2322764" y="3579419"/>
                <a:chExt cx="453192" cy="0"/>
              </a:xfrm>
            </p:grpSpPr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2322764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545503" y="3579419"/>
                  <a:ext cx="230453" cy="0"/>
                </a:xfrm>
                <a:prstGeom prst="line">
                  <a:avLst/>
                </a:prstGeom>
                <a:ln w="28575" cmpd="sng">
                  <a:solidFill>
                    <a:srgbClr val="292934"/>
                  </a:solidFill>
                  <a:prstDash val="solid"/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1" name="TextBox 160"/>
            <p:cNvSpPr txBox="1"/>
            <p:nvPr/>
          </p:nvSpPr>
          <p:spPr>
            <a:xfrm>
              <a:off x="2296160" y="420624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140960" y="420624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814320" y="3312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755378" y="332232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794000" y="421640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684258" y="423672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20" y="2565400"/>
            <a:ext cx="2351910" cy="309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" y="2552700"/>
            <a:ext cx="2066048" cy="3225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93520" y="4155440"/>
            <a:ext cx="254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ijkl</a:t>
            </a:r>
            <a:r>
              <a:rPr lang="en-US" dirty="0" smtClean="0"/>
              <a:t>) go over entire space </a:t>
            </a:r>
            <a:endParaRPr lang="en-US" dirty="0"/>
          </a:p>
        </p:txBody>
      </p:sp>
      <p:pic>
        <p:nvPicPr>
          <p:cNvPr id="180" name="Picture 179" descr="fig_causal_violation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2" t="66466"/>
          <a:stretch/>
        </p:blipFill>
        <p:spPr>
          <a:xfrm>
            <a:off x="955039" y="4714240"/>
            <a:ext cx="4233515" cy="14935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32400" y="5059680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subtraction is positive generically.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2321"/>
          </a:xfrm>
        </p:spPr>
        <p:txBody>
          <a:bodyPr>
            <a:normAutofit/>
          </a:bodyPr>
          <a:lstStyle/>
          <a:p>
            <a:r>
              <a:rPr lang="en-US" dirty="0" smtClean="0"/>
              <a:t>Causality violation at large R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643120" y="2021840"/>
            <a:ext cx="3962400" cy="3970318"/>
            <a:chOff x="4511040" y="3037840"/>
            <a:chExt cx="3962400" cy="3970318"/>
          </a:xfrm>
        </p:grpSpPr>
        <p:sp>
          <p:nvSpPr>
            <p:cNvPr id="16" name="TextBox 15"/>
            <p:cNvSpPr txBox="1"/>
            <p:nvPr/>
          </p:nvSpPr>
          <p:spPr>
            <a:xfrm>
              <a:off x="4511040" y="3037840"/>
              <a:ext cx="3962400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		   &gt; 0 and </a:t>
              </a:r>
              <a:br>
                <a:rPr lang="en-US" dirty="0" smtClean="0"/>
              </a:br>
              <a:r>
                <a:rPr lang="en-US" dirty="0" smtClean="0"/>
                <a:t>the remaining terms go to zero at Mott insulating limit</a:t>
              </a:r>
            </a:p>
            <a:p>
              <a:r>
                <a:rPr lang="en-US" dirty="0" smtClean="0">
                  <a:sym typeface="Wingdings"/>
                </a:rPr>
                <a:t> </a:t>
              </a:r>
              <a:r>
                <a:rPr lang="en-US" dirty="0" smtClean="0">
                  <a:solidFill>
                    <a:srgbClr val="FF0000"/>
                  </a:solidFill>
                  <a:sym typeface="Wingdings"/>
                </a:rPr>
                <a:t>Causality violation of the two combined method</a:t>
              </a:r>
              <a:endParaRPr lang="en-US" dirty="0">
                <a:solidFill>
                  <a:srgbClr val="FF0000"/>
                </a:solidFill>
              </a:endParaRPr>
            </a:p>
            <a:p>
              <a:endParaRPr lang="en-US" dirty="0" smtClean="0"/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The projected GW as the double-counting?</a:t>
              </a:r>
            </a:p>
            <a:p>
              <a:endParaRPr lang="en-US" dirty="0"/>
            </a:p>
            <a:p>
              <a:pPr marL="285750" indent="-285750">
                <a:buFont typeface="Arial"/>
                <a:buChar char="•"/>
              </a:pPr>
              <a:endParaRPr lang="en-US" dirty="0" smtClean="0"/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009900"/>
                  </a:solidFill>
                </a:rPr>
                <a:t>The non-causal part is zero!</a:t>
              </a:r>
            </a:p>
            <a:p>
              <a:pPr marL="285750" indent="-285750">
                <a:buFont typeface="Arial"/>
                <a:buChar char="•"/>
              </a:pPr>
              <a:endParaRPr lang="en-US" dirty="0"/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We call this causal double-</a:t>
              </a:r>
              <a:r>
                <a:rPr lang="en-US" dirty="0" err="1" smtClean="0"/>
                <a:t>counitng</a:t>
              </a:r>
              <a:r>
                <a:rPr lang="en-US" dirty="0" smtClean="0"/>
                <a:t> (CDC)</a:t>
              </a:r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3760" y="3105720"/>
              <a:ext cx="1798320" cy="25345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9360" y="5377180"/>
              <a:ext cx="1595120" cy="336659"/>
            </a:xfrm>
            <a:prstGeom prst="rect">
              <a:avLst/>
            </a:prstGeom>
          </p:spPr>
        </p:pic>
      </p:grpSp>
      <p:pic>
        <p:nvPicPr>
          <p:cNvPr id="4" name="Picture 3" descr="fig_causal_violatio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385726"/>
            <a:ext cx="3799840" cy="4029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81" y="1056641"/>
            <a:ext cx="3860800" cy="2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GW+DMFT with causal DC</a:t>
            </a:r>
            <a:endParaRPr lang="en-US" dirty="0"/>
          </a:p>
        </p:txBody>
      </p:sp>
      <p:pic>
        <p:nvPicPr>
          <p:cNvPr id="4" name="Picture 3" descr="fig_defense_5_cd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41" y="3180080"/>
            <a:ext cx="3583940" cy="1707642"/>
          </a:xfrm>
          <a:prstGeom prst="rect">
            <a:avLst/>
          </a:prstGeom>
        </p:spPr>
      </p:pic>
      <p:pic>
        <p:nvPicPr>
          <p:cNvPr id="5" name="Picture 4" descr="fig_defense_cd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10" y="1148080"/>
            <a:ext cx="3745821" cy="172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8880" y="843280"/>
            <a:ext cx="71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R=1.4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8880" y="2865120"/>
            <a:ext cx="71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R=5.0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7840" y="5212080"/>
            <a:ext cx="77636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Causal DC gives less accurate results compared to GW+DMFT @ R=1.4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009900"/>
                </a:solidFill>
              </a:rPr>
              <a:t>The causality problem is cured in the strong correlation regime!</a:t>
            </a:r>
            <a:endParaRPr lang="en-US" sz="2000" dirty="0">
              <a:solidFill>
                <a:srgbClr val="009900"/>
              </a:solidFill>
            </a:endParaRPr>
          </a:p>
        </p:txBody>
      </p:sp>
      <p:pic>
        <p:nvPicPr>
          <p:cNvPr id="7" name="Picture 6" descr="fig_defense_gwd_caus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" y="1361440"/>
            <a:ext cx="449035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3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90015"/>
            <a:ext cx="8230870" cy="5571745"/>
          </a:xfrm>
        </p:spPr>
        <p:txBody>
          <a:bodyPr>
            <a:no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 molecule is an ideal test bed for methodological studies.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GW+DMFT </a:t>
            </a:r>
            <a:r>
              <a:rPr lang="en-US" dirty="0" err="1" smtClean="0"/>
              <a:t>vs</a:t>
            </a:r>
            <a:r>
              <a:rPr lang="en-US" dirty="0" smtClean="0"/>
              <a:t> LDA+DMFT in H</a:t>
            </a:r>
            <a:r>
              <a:rPr lang="en-US" baseline="-25000" dirty="0" smtClean="0"/>
              <a:t>2</a:t>
            </a:r>
            <a:r>
              <a:rPr lang="en-US" dirty="0" smtClean="0"/>
              <a:t> molecule</a:t>
            </a:r>
          </a:p>
          <a:p>
            <a:pPr lvl="1"/>
            <a:r>
              <a:rPr lang="en-US" dirty="0" smtClean="0"/>
              <a:t>LDA+DMFT with the </a:t>
            </a:r>
            <a:r>
              <a:rPr lang="en-US" dirty="0"/>
              <a:t>exact-double </a:t>
            </a:r>
            <a:r>
              <a:rPr lang="en-US" dirty="0" smtClean="0"/>
              <a:t>counting </a:t>
            </a:r>
            <a:r>
              <a:rPr lang="en-US" dirty="0"/>
              <a:t>leads to an excellent accuracy for total </a:t>
            </a:r>
            <a:r>
              <a:rPr lang="en-US" dirty="0" smtClean="0"/>
              <a:t>energy overall regimes.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GW+DMFT rivals LDA+DMFT in total energy, and is the best scheme for spectral function in the moderate correlation regime.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 the strongly correlated regime, GW+DMFT breaks down due to causality violation.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Causal double-counting for GW+DMFT is proposed, which is less accurate in the weakly correlated regime but makes the scheme work in the strong correlation regime with pretty </a:t>
            </a:r>
            <a:r>
              <a:rPr lang="en-US" smtClean="0"/>
              <a:t>good accuracy.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1344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0955" y="2292532"/>
            <a:ext cx="7886700" cy="7836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</a:t>
            </a: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020" y="3680460"/>
            <a:ext cx="2049780" cy="20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0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Metal-insulator interface</a:t>
            </a:r>
            <a:endParaRPr lang="en-US" dirty="0"/>
          </a:p>
        </p:txBody>
      </p:sp>
      <p:pic>
        <p:nvPicPr>
          <p:cNvPr id="4" name="Picture 3" descr="3-slab-geomet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" y="4174490"/>
            <a:ext cx="4199531" cy="1210310"/>
          </a:xfrm>
          <a:prstGeom prst="rect">
            <a:avLst/>
          </a:prstGeom>
        </p:spPr>
      </p:pic>
      <p:pic>
        <p:nvPicPr>
          <p:cNvPr id="5" name="Picture 4" descr="2-phase-dia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040"/>
            <a:ext cx="2559050" cy="172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8560" y="2570480"/>
            <a:ext cx="2532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First-order transition line</a:t>
            </a:r>
          </a:p>
          <a:p>
            <a:r>
              <a:rPr lang="en-US" dirty="0" smtClean="0"/>
              <a:t>: coexistence regime</a:t>
            </a:r>
            <a:br>
              <a:rPr lang="en-US" dirty="0" smtClean="0"/>
            </a:br>
            <a:r>
              <a:rPr lang="en-US" dirty="0" smtClean="0"/>
              <a:t>metal &amp; insulator coexist</a:t>
            </a:r>
            <a:endParaRPr lang="en-US" dirty="0"/>
          </a:p>
        </p:txBody>
      </p:sp>
      <p:pic>
        <p:nvPicPr>
          <p:cNvPr id="7" name="Picture 6" descr="1-spectr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60" y="2804160"/>
            <a:ext cx="3302610" cy="3566160"/>
          </a:xfrm>
          <a:prstGeom prst="rect">
            <a:avLst/>
          </a:prstGeom>
        </p:spPr>
      </p:pic>
      <p:pic>
        <p:nvPicPr>
          <p:cNvPr id="8" name="Picture 7" descr="mott.g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t="47342"/>
          <a:stretch/>
        </p:blipFill>
        <p:spPr>
          <a:xfrm rot="16200000">
            <a:off x="6360160" y="701040"/>
            <a:ext cx="1747520" cy="2357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1461" y="609600"/>
            <a:ext cx="28525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J. Lee, C. H. Yee, </a:t>
            </a:r>
            <a:r>
              <a:rPr lang="is-IS" sz="1500" dirty="0"/>
              <a:t>arXiv:1606.00936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101600" y="975360"/>
            <a:ext cx="58039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Spatial phase separation of metal and Mott insulator</a:t>
            </a:r>
            <a:br>
              <a:rPr lang="en-US" sz="2000" b="1" dirty="0" smtClean="0"/>
            </a:br>
            <a:r>
              <a:rPr lang="en-US" sz="2000" b="1" dirty="0" smtClean="0"/>
              <a:t>in the </a:t>
            </a:r>
            <a:r>
              <a:rPr lang="en-US" sz="2000" b="1" dirty="0"/>
              <a:t>3-dim </a:t>
            </a:r>
            <a:r>
              <a:rPr lang="en-US" sz="2000" b="1" dirty="0" smtClean="0"/>
              <a:t>cubic one</a:t>
            </a:r>
            <a:r>
              <a:rPr lang="en-US" sz="2000" b="1" dirty="0"/>
              <a:t>-band Hubbard </a:t>
            </a:r>
            <a:r>
              <a:rPr lang="en-US" sz="2000" b="1" dirty="0" smtClean="0"/>
              <a:t>model</a:t>
            </a:r>
            <a:endParaRPr lang="en-US" sz="2000" b="1" dirty="0"/>
          </a:p>
          <a:p>
            <a:endParaRPr lang="en-US" sz="2000" dirty="0"/>
          </a:p>
        </p:txBody>
      </p:sp>
      <p:sp>
        <p:nvSpPr>
          <p:cNvPr id="14" name="Left Brace 13"/>
          <p:cNvSpPr/>
          <p:nvPr/>
        </p:nvSpPr>
        <p:spPr>
          <a:xfrm rot="16200000">
            <a:off x="2308025" y="4436124"/>
            <a:ext cx="270914" cy="2164082"/>
          </a:xfrm>
          <a:prstGeom prst="leftBrace">
            <a:avLst>
              <a:gd name="adj1" fmla="val 187227"/>
              <a:gd name="adj2" fmla="val 50000"/>
            </a:avLst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8560" y="5222240"/>
            <a:ext cx="125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 with</a:t>
            </a:r>
            <a:br>
              <a:rPr lang="en-US" dirty="0" smtClean="0"/>
            </a:br>
            <a:r>
              <a:rPr lang="en-US" dirty="0" smtClean="0"/>
              <a:t>insulating </a:t>
            </a:r>
            <a:r>
              <a:rPr lang="en-US" dirty="0" err="1" smtClean="0"/>
              <a:t>Σ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212080"/>
            <a:ext cx="114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Fixed with</a:t>
            </a:r>
            <a:br>
              <a:rPr lang="en-US" dirty="0" smtClean="0"/>
            </a:br>
            <a:r>
              <a:rPr lang="en-US" dirty="0" smtClean="0"/>
              <a:t>metallic </a:t>
            </a:r>
            <a:r>
              <a:rPr lang="en-US" dirty="0" err="1" smtClean="0"/>
              <a:t>Σ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15440" y="5638800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Single-site DMFT</a:t>
            </a:r>
            <a:br>
              <a:rPr lang="en-US" dirty="0" smtClean="0"/>
            </a:br>
            <a:r>
              <a:rPr lang="en-US" dirty="0" smtClean="0"/>
              <a:t>calculation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99760" y="4897120"/>
            <a:ext cx="6455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Metal</a:t>
            </a:r>
            <a:endParaRPr lang="en-US" sz="1500" dirty="0"/>
          </a:p>
        </p:txBody>
      </p:sp>
      <p:sp>
        <p:nvSpPr>
          <p:cNvPr id="19" name="TextBox 18"/>
          <p:cNvSpPr txBox="1"/>
          <p:nvPr/>
        </p:nvSpPr>
        <p:spPr>
          <a:xfrm>
            <a:off x="8178800" y="4734560"/>
            <a:ext cx="8771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insulator</a:t>
            </a:r>
            <a:endParaRPr lang="en-US" sz="15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746240" y="4978400"/>
            <a:ext cx="95504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62800" y="4958080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Characteristic</a:t>
            </a:r>
            <a:br>
              <a:rPr lang="en-US" sz="1400" dirty="0" smtClean="0"/>
            </a:br>
            <a:r>
              <a:rPr lang="en-US" sz="1400" dirty="0" smtClean="0"/>
              <a:t>length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6851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Causality analysis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43199" y="721359"/>
            <a:ext cx="3881118" cy="2038001"/>
            <a:chOff x="1233703" y="3098799"/>
            <a:chExt cx="6297802" cy="3332519"/>
          </a:xfrm>
        </p:grpSpPr>
        <p:sp>
          <p:nvSpPr>
            <p:cNvPr id="7" name="TextBox 6"/>
            <p:cNvSpPr txBox="1"/>
            <p:nvPr/>
          </p:nvSpPr>
          <p:spPr>
            <a:xfrm>
              <a:off x="2370669" y="5226811"/>
              <a:ext cx="490472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χ</a:t>
              </a:r>
              <a:r>
                <a:rPr lang="en-US" sz="1200" baseline="-25000" dirty="0" smtClean="0"/>
                <a:t>1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06979" y="4471606"/>
              <a:ext cx="520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2s,2p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57537" y="3820122"/>
              <a:ext cx="717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3s,3p,3d</a:t>
              </a:r>
              <a:endParaRPr lang="en-US" sz="1200" dirty="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130669" y="5807038"/>
              <a:ext cx="182880" cy="182880"/>
            </a:xfrm>
            <a:prstGeom prst="ellipse">
              <a:avLst/>
            </a:prstGeom>
            <a:solidFill>
              <a:schemeClr val="tx2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938391" y="552270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949016" y="4683031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949016" y="460221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949016" y="452139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49016" y="4755172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949935" y="411731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49935" y="4189454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949935" y="403649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949935" y="395567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949935" y="3874857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968208" y="3391162"/>
              <a:ext cx="484903" cy="66871"/>
            </a:xfrm>
            <a:prstGeom prst="rect">
              <a:avLst/>
            </a:prstGeom>
          </p:spPr>
        </p:pic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862487" y="5807038"/>
              <a:ext cx="182880" cy="182880"/>
            </a:xfrm>
            <a:prstGeom prst="ellipse">
              <a:avLst/>
            </a:prstGeom>
            <a:solidFill>
              <a:schemeClr val="tx2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670209" y="552270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80834" y="4683031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680834" y="460221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80834" y="452139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680834" y="4755172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681753" y="411731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681753" y="4189454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681753" y="4036493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681753" y="3955675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681753" y="3874857"/>
              <a:ext cx="548056" cy="0"/>
            </a:xfrm>
            <a:prstGeom prst="lin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00026" y="3391162"/>
              <a:ext cx="484903" cy="6687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323609" y="5215266"/>
              <a:ext cx="490472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χ</a:t>
              </a:r>
              <a:r>
                <a:rPr lang="en-US" sz="1200" baseline="-25000" dirty="0" smtClean="0"/>
                <a:t>2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84171" y="4460061"/>
              <a:ext cx="520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2s,2p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229809" y="3820122"/>
              <a:ext cx="717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3s,3p,3d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42295" y="5966828"/>
              <a:ext cx="733232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H(1)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79648" y="5978372"/>
              <a:ext cx="733232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H(2)</a:t>
              </a:r>
              <a:endParaRPr 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45067" y="3723950"/>
              <a:ext cx="864340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r-subspace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241946" y="3098799"/>
              <a:ext cx="5481726" cy="194056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FF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52170" y="5248493"/>
              <a:ext cx="903203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DMFT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210888" y="5314947"/>
              <a:ext cx="1372085" cy="380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FF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66856" y="5303283"/>
              <a:ext cx="1372085" cy="380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FF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233703" y="5240865"/>
              <a:ext cx="5489969" cy="632946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FF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40591" y="5264683"/>
              <a:ext cx="890914" cy="277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8000"/>
                  </a:solidFill>
                </a:rPr>
                <a:t>d-subspace</a:t>
              </a:r>
              <a:endParaRPr lang="en-US" sz="1200" dirty="0">
                <a:solidFill>
                  <a:srgbClr val="008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95385" y="5275266"/>
              <a:ext cx="903203" cy="45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DMFT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842260"/>
            <a:ext cx="5486400" cy="1621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3600" y="37592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NxN</a:t>
            </a:r>
            <a:r>
              <a:rPr lang="en-US" dirty="0" smtClean="0"/>
              <a:t> matrix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416800" y="577088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2x2 matrix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5422900"/>
            <a:ext cx="6450984" cy="977900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2560320" y="4470400"/>
            <a:ext cx="497840" cy="62992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280" y="4617721"/>
            <a:ext cx="3576320" cy="308560"/>
          </a:xfrm>
          <a:prstGeom prst="rect">
            <a:avLst/>
          </a:prstGeom>
        </p:spPr>
      </p:pic>
      <p:sp>
        <p:nvSpPr>
          <p:cNvPr id="55" name="Down Arrow 54"/>
          <p:cNvSpPr/>
          <p:nvPr/>
        </p:nvSpPr>
        <p:spPr>
          <a:xfrm>
            <a:off x="6268720" y="1432560"/>
            <a:ext cx="497840" cy="62992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3840" y="4602480"/>
            <a:ext cx="225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matrix inversion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827520" y="4551680"/>
            <a:ext cx="1569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Effective field from</a:t>
            </a:r>
            <a:br>
              <a:rPr lang="en-US" sz="1400" dirty="0" smtClean="0"/>
            </a:br>
            <a:r>
              <a:rPr lang="en-US" sz="1400" dirty="0" smtClean="0"/>
              <a:t>r </a:t>
            </a:r>
            <a:r>
              <a:rPr lang="en-US" sz="1400" dirty="0" smtClean="0">
                <a:sym typeface="Wingdings"/>
              </a:rPr>
              <a:t> 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946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Causality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3872" y="2022744"/>
            <a:ext cx="302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χ</a:t>
            </a:r>
            <a:r>
              <a:rPr lang="en-US" sz="1200" baseline="-25000" dirty="0" smtClean="0"/>
              <a:t>1</a:t>
            </a:r>
            <a:endParaRPr lang="en-US" sz="12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912234" y="2377582"/>
            <a:ext cx="112703" cy="111840"/>
          </a:xfrm>
          <a:prstGeom prst="ellipse">
            <a:avLst/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93739" y="220369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>
            <a:spLocks noChangeAspect="1"/>
          </p:cNvSpPr>
          <p:nvPr/>
        </p:nvSpPr>
        <p:spPr>
          <a:xfrm>
            <a:off x="4979493" y="2377582"/>
            <a:ext cx="112703" cy="111840"/>
          </a:xfrm>
          <a:prstGeom prst="ellipse">
            <a:avLst/>
          </a:prstGeom>
          <a:solidFill>
            <a:schemeClr val="tx2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5" name="Straight Connector 24"/>
          <p:cNvCxnSpPr/>
          <p:nvPr/>
        </p:nvCxnSpPr>
        <p:spPr>
          <a:xfrm>
            <a:off x="4860999" y="220369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263667" y="2015684"/>
            <a:ext cx="302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χ</a:t>
            </a:r>
            <a:r>
              <a:rPr lang="en-US" sz="1200" baseline="-25000" dirty="0" smtClean="0"/>
              <a:t>2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857772" y="247530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H(1)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4928443" y="248236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H(2)</a:t>
            </a:r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589401" y="2036004"/>
            <a:ext cx="556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DMFT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45404" y="2076644"/>
            <a:ext cx="845569" cy="23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0000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797306" y="2069511"/>
            <a:ext cx="845569" cy="23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0000FF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43199" y="2031339"/>
            <a:ext cx="3383278" cy="387078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0000FF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75277" y="2045905"/>
            <a:ext cx="549040" cy="1693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d-subspace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42838" y="2052377"/>
            <a:ext cx="556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DMFT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416800" y="327152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2x2 matrix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64180"/>
            <a:ext cx="6450984" cy="977900"/>
          </a:xfrm>
          <a:prstGeom prst="rect">
            <a:avLst/>
          </a:prstGeom>
        </p:spPr>
      </p:pic>
      <p:sp>
        <p:nvSpPr>
          <p:cNvPr id="26" name="Curved Down Arrow 25"/>
          <p:cNvSpPr/>
          <p:nvPr/>
        </p:nvSpPr>
        <p:spPr>
          <a:xfrm flipH="1">
            <a:off x="3718560" y="1239520"/>
            <a:ext cx="1574800" cy="711200"/>
          </a:xfrm>
          <a:prstGeom prst="curvedDownArrow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2976880" y="4145280"/>
            <a:ext cx="497840" cy="629920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60400" y="4277360"/>
            <a:ext cx="225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matrix inversion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560" y="5255260"/>
            <a:ext cx="4750098" cy="5867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359" y="4254500"/>
            <a:ext cx="5478475" cy="398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4000" y="4683760"/>
            <a:ext cx="2459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Effective field from </a:t>
            </a:r>
            <a:r>
              <a:rPr lang="en-US" sz="1400" dirty="0" err="1" smtClean="0"/>
              <a:t>d</a:t>
            </a:r>
            <a:r>
              <a:rPr lang="en-US" sz="1400" dirty="0" err="1" smtClean="0">
                <a:sym typeface="Wingdings"/>
              </a:rPr>
              <a:t>local</a:t>
            </a:r>
            <a:r>
              <a:rPr lang="en-US" sz="1400" dirty="0" smtClean="0">
                <a:sym typeface="Wingdings"/>
              </a:rPr>
              <a:t> (1)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90880" y="4947920"/>
            <a:ext cx="307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Green’s function at site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Functional 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0080" y="2255520"/>
            <a:ext cx="647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Baym-Kadanoff</a:t>
            </a:r>
            <a:r>
              <a:rPr lang="en-US" b="1" dirty="0" smtClean="0"/>
              <a:t> formalism gives the grand potential of the system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865563" y="3041134"/>
            <a:ext cx="3278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200" dirty="0" smtClean="0"/>
              <a:t>G. Baym, L.P. Kadanoff </a:t>
            </a:r>
            <a:r>
              <a:rPr lang="is-IS" sz="1200" dirty="0"/>
              <a:t>Phys. Rev. 124, 287 (1961)</a:t>
            </a:r>
            <a:endParaRPr lang="en-US" sz="1200" dirty="0"/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88" y="4890572"/>
            <a:ext cx="1306813" cy="52635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60" y="5694040"/>
            <a:ext cx="880064" cy="574680"/>
          </a:xfrm>
          <a:prstGeom prst="rect">
            <a:avLst/>
          </a:prstGeom>
        </p:spPr>
      </p:pic>
      <p:grpSp>
        <p:nvGrpSpPr>
          <p:cNvPr id="190" name="Group 189"/>
          <p:cNvGrpSpPr/>
          <p:nvPr/>
        </p:nvGrpSpPr>
        <p:grpSpPr>
          <a:xfrm>
            <a:off x="4139242" y="5694040"/>
            <a:ext cx="2698438" cy="473190"/>
            <a:chOff x="789261" y="5005058"/>
            <a:chExt cx="4352713" cy="790927"/>
          </a:xfrm>
        </p:grpSpPr>
        <p:grpSp>
          <p:nvGrpSpPr>
            <p:cNvPr id="191" name="Group 190"/>
            <p:cNvGrpSpPr/>
            <p:nvPr/>
          </p:nvGrpSpPr>
          <p:grpSpPr>
            <a:xfrm>
              <a:off x="1293613" y="5005058"/>
              <a:ext cx="3848361" cy="790927"/>
              <a:chOff x="1293613" y="5005058"/>
              <a:chExt cx="3848361" cy="790927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208983" y="5398728"/>
                <a:ext cx="987194" cy="245783"/>
                <a:chOff x="2317414" y="5407203"/>
                <a:chExt cx="1596533" cy="395982"/>
              </a:xfrm>
            </p:grpSpPr>
            <p:grpSp>
              <p:nvGrpSpPr>
                <p:cNvPr id="207" name="Group 206"/>
                <p:cNvGrpSpPr/>
                <p:nvPr/>
              </p:nvGrpSpPr>
              <p:grpSpPr>
                <a:xfrm>
                  <a:off x="2317414" y="5803185"/>
                  <a:ext cx="1596533" cy="0"/>
                  <a:chOff x="1105305" y="4942949"/>
                  <a:chExt cx="1596533" cy="0"/>
                </a:xfrm>
              </p:grpSpPr>
              <p:cxnSp>
                <p:nvCxnSpPr>
                  <p:cNvPr id="209" name="Straight Connector 208"/>
                  <p:cNvCxnSpPr/>
                  <p:nvPr/>
                </p:nvCxnSpPr>
                <p:spPr>
                  <a:xfrm>
                    <a:off x="1105305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>
                    <a:off x="1889986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8" name="Freeform 207"/>
                <p:cNvSpPr/>
                <p:nvPr/>
              </p:nvSpPr>
              <p:spPr>
                <a:xfrm>
                  <a:off x="2339325" y="5407203"/>
                  <a:ext cx="1556716" cy="382328"/>
                </a:xfrm>
                <a:custGeom>
                  <a:avLst/>
                  <a:gdLst>
                    <a:gd name="connsiteX0" fmla="*/ 0 w 1556716"/>
                    <a:gd name="connsiteY0" fmla="*/ 382328 h 382328"/>
                    <a:gd name="connsiteX1" fmla="*/ 682770 w 1556716"/>
                    <a:gd name="connsiteY1" fmla="*/ 0 h 382328"/>
                    <a:gd name="connsiteX2" fmla="*/ 1556716 w 1556716"/>
                    <a:gd name="connsiteY2" fmla="*/ 382328 h 3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56716" h="382328">
                      <a:moveTo>
                        <a:pt x="0" y="382328"/>
                      </a:moveTo>
                      <a:cubicBezTo>
                        <a:pt x="211658" y="191164"/>
                        <a:pt x="423317" y="0"/>
                        <a:pt x="682770" y="0"/>
                      </a:cubicBezTo>
                      <a:cubicBezTo>
                        <a:pt x="942223" y="0"/>
                        <a:pt x="1401955" y="266264"/>
                        <a:pt x="1556716" y="382328"/>
                      </a:cubicBezTo>
                    </a:path>
                  </a:pathLst>
                </a:cu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Group 193"/>
              <p:cNvGrpSpPr/>
              <p:nvPr/>
            </p:nvGrpSpPr>
            <p:grpSpPr>
              <a:xfrm rot="5400000">
                <a:off x="1122686" y="5234443"/>
                <a:ext cx="687378" cy="345523"/>
                <a:chOff x="909855" y="5059027"/>
                <a:chExt cx="687378" cy="345523"/>
              </a:xfrm>
            </p:grpSpPr>
            <p:sp useBgFill="1">
              <p:nvSpPr>
                <p:cNvPr id="205" name="Oval 204"/>
                <p:cNvSpPr/>
                <p:nvPr/>
              </p:nvSpPr>
              <p:spPr>
                <a:xfrm>
                  <a:off x="909855" y="5059027"/>
                  <a:ext cx="337006" cy="345523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Straight Connector 205"/>
                <p:cNvCxnSpPr>
                  <a:stCxn id="205" idx="6"/>
                </p:cNvCxnSpPr>
                <p:nvPr/>
              </p:nvCxnSpPr>
              <p:spPr>
                <a:xfrm>
                  <a:off x="1246861" y="5231789"/>
                  <a:ext cx="350372" cy="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/>
              <p:cNvGrpSpPr/>
              <p:nvPr/>
            </p:nvGrpSpPr>
            <p:grpSpPr>
              <a:xfrm>
                <a:off x="3725407" y="5005058"/>
                <a:ext cx="835989" cy="790927"/>
                <a:chOff x="3717763" y="4669858"/>
                <a:chExt cx="987194" cy="974653"/>
              </a:xfrm>
            </p:grpSpPr>
            <p:grpSp>
              <p:nvGrpSpPr>
                <p:cNvPr id="199" name="Group 198"/>
                <p:cNvGrpSpPr/>
                <p:nvPr/>
              </p:nvGrpSpPr>
              <p:grpSpPr>
                <a:xfrm>
                  <a:off x="3717763" y="5610926"/>
                  <a:ext cx="987194" cy="0"/>
                  <a:chOff x="1105305" y="4942949"/>
                  <a:chExt cx="1596533" cy="0"/>
                </a:xfrm>
              </p:grpSpPr>
              <p:cxnSp>
                <p:nvCxnSpPr>
                  <p:cNvPr id="203" name="Straight Connector 202"/>
                  <p:cNvCxnSpPr/>
                  <p:nvPr/>
                </p:nvCxnSpPr>
                <p:spPr>
                  <a:xfrm>
                    <a:off x="1105305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/>
                  <p:cNvCxnSpPr/>
                  <p:nvPr/>
                </p:nvCxnSpPr>
                <p:spPr>
                  <a:xfrm>
                    <a:off x="1889986" y="4942949"/>
                    <a:ext cx="811852" cy="0"/>
                  </a:xfrm>
                  <a:prstGeom prst="line">
                    <a:avLst/>
                  </a:prstGeom>
                  <a:ln w="28575" cmpd="sng">
                    <a:solidFill>
                      <a:srgbClr val="292934"/>
                    </a:solidFill>
                    <a:prstDash val="solid"/>
                    <a:headEnd type="none"/>
                    <a:tailEnd type="non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0" name="Straight Connector 199"/>
                <p:cNvCxnSpPr/>
                <p:nvPr/>
              </p:nvCxnSpPr>
              <p:spPr>
                <a:xfrm flipV="1">
                  <a:off x="3717763" y="4861021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V="1">
                  <a:off x="4704957" y="4869496"/>
                  <a:ext cx="0" cy="77501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Oval 201"/>
                <p:cNvSpPr/>
                <p:nvPr/>
              </p:nvSpPr>
              <p:spPr>
                <a:xfrm>
                  <a:off x="3717763" y="4669858"/>
                  <a:ext cx="987194" cy="393656"/>
                </a:xfrm>
                <a:prstGeom prst="ellipse">
                  <a:avLst/>
                </a:prstGeom>
                <a:noFill/>
                <a:ln w="28575" cmpd="sng">
                  <a:solidFill>
                    <a:srgbClr val="29293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0767" y="5431809"/>
                <a:ext cx="461207" cy="155251"/>
              </a:xfrm>
              <a:prstGeom prst="rect">
                <a:avLst/>
              </a:prstGeom>
            </p:spPr>
          </p:pic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3796" y="5453809"/>
                <a:ext cx="183074" cy="190702"/>
              </a:xfrm>
              <a:prstGeom prst="rect">
                <a:avLst/>
              </a:prstGeom>
            </p:spPr>
          </p:pic>
          <p:pic>
            <p:nvPicPr>
              <p:cNvPr id="198" name="Picture 19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8971" y="5453809"/>
                <a:ext cx="183074" cy="190702"/>
              </a:xfrm>
              <a:prstGeom prst="rect">
                <a:avLst/>
              </a:prstGeom>
            </p:spPr>
          </p:pic>
        </p:grpSp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261" y="5453809"/>
              <a:ext cx="304800" cy="127000"/>
            </a:xfrm>
            <a:prstGeom prst="rect">
              <a:avLst/>
            </a:prstGeom>
          </p:spPr>
        </p:pic>
      </p:grpSp>
      <p:sp>
        <p:nvSpPr>
          <p:cNvPr id="211" name="Left Brace 210"/>
          <p:cNvSpPr/>
          <p:nvPr/>
        </p:nvSpPr>
        <p:spPr>
          <a:xfrm>
            <a:off x="2709192" y="5128130"/>
            <a:ext cx="246816" cy="832349"/>
          </a:xfrm>
          <a:prstGeom prst="leftBrace">
            <a:avLst/>
          </a:prstGeom>
          <a:ln w="38100" cmpd="sng">
            <a:solidFill>
              <a:srgbClr val="292934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660" y="5219700"/>
            <a:ext cx="1172688" cy="571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0400" y="4602480"/>
            <a:ext cx="446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solution </a:t>
            </a:r>
            <a:r>
              <a:rPr lang="en-US" dirty="0" err="1" smtClean="0"/>
              <a:t>extremizes</a:t>
            </a:r>
            <a:r>
              <a:rPr lang="en-US" dirty="0" smtClean="0"/>
              <a:t> the </a:t>
            </a:r>
            <a:r>
              <a:rPr lang="en-US" dirty="0"/>
              <a:t>g</a:t>
            </a:r>
            <a:r>
              <a:rPr lang="en-US" dirty="0" smtClean="0"/>
              <a:t>rand potential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9920" y="3383280"/>
            <a:ext cx="507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Luttinger</a:t>
            </a:r>
            <a:r>
              <a:rPr lang="en-US" dirty="0" smtClean="0"/>
              <a:t>-Ward functional: All 2PI skeleton diagrams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03580" y="3870959"/>
            <a:ext cx="5880101" cy="625803"/>
            <a:chOff x="703580" y="2702559"/>
            <a:chExt cx="5880101" cy="625803"/>
          </a:xfrm>
        </p:grpSpPr>
        <p:grpSp>
          <p:nvGrpSpPr>
            <p:cNvPr id="214" name="Group 213"/>
            <p:cNvGrpSpPr/>
            <p:nvPr/>
          </p:nvGrpSpPr>
          <p:grpSpPr>
            <a:xfrm>
              <a:off x="1875995" y="2702559"/>
              <a:ext cx="4707686" cy="625803"/>
              <a:chOff x="2196565" y="3569419"/>
              <a:chExt cx="6671554" cy="971868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96565" y="3887329"/>
                <a:ext cx="1024384" cy="345523"/>
                <a:chOff x="2791327" y="3700380"/>
                <a:chExt cx="2868862" cy="935789"/>
              </a:xfrm>
            </p:grpSpPr>
            <p:sp useBgFill="1">
              <p:nvSpPr>
                <p:cNvPr id="238" name="Oval 237"/>
                <p:cNvSpPr/>
                <p:nvPr/>
              </p:nvSpPr>
              <p:spPr>
                <a:xfrm>
                  <a:off x="2791327" y="3700380"/>
                  <a:ext cx="943810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 useBgFill="1">
              <p:nvSpPr>
                <p:cNvPr id="239" name="Oval 238"/>
                <p:cNvSpPr/>
                <p:nvPr/>
              </p:nvSpPr>
              <p:spPr>
                <a:xfrm>
                  <a:off x="4716379" y="3700380"/>
                  <a:ext cx="943810" cy="935789"/>
                </a:xfrm>
                <a:prstGeom prst="ellipse">
                  <a:avLst/>
                </a:prstGeom>
                <a:ln w="38100" cmpd="sng">
                  <a:solidFill>
                    <a:srgbClr val="292934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0" name="Straight Connector 239"/>
                <p:cNvCxnSpPr>
                  <a:stCxn id="238" idx="6"/>
                  <a:endCxn id="239" idx="2"/>
                </p:cNvCxnSpPr>
                <p:nvPr/>
              </p:nvCxnSpPr>
              <p:spPr>
                <a:xfrm>
                  <a:off x="3735137" y="4168275"/>
                  <a:ext cx="981242" cy="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/>
              <p:cNvGrpSpPr/>
              <p:nvPr/>
            </p:nvGrpSpPr>
            <p:grpSpPr>
              <a:xfrm>
                <a:off x="3830204" y="3889498"/>
                <a:ext cx="839191" cy="353420"/>
                <a:chOff x="2339474" y="2018632"/>
                <a:chExt cx="2179052" cy="935789"/>
              </a:xfrm>
            </p:grpSpPr>
            <p:sp useBgFill="1">
              <p:nvSpPr>
                <p:cNvPr id="236" name="Oval 235"/>
                <p:cNvSpPr/>
                <p:nvPr/>
              </p:nvSpPr>
              <p:spPr>
                <a:xfrm>
                  <a:off x="2339474" y="2018632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7" name="Straight Connector 236"/>
                <p:cNvCxnSpPr>
                  <a:endCxn id="236" idx="6"/>
                </p:cNvCxnSpPr>
                <p:nvPr/>
              </p:nvCxnSpPr>
              <p:spPr>
                <a:xfrm flipV="1">
                  <a:off x="2339474" y="2486527"/>
                  <a:ext cx="2179052" cy="1069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/>
            </p:nvGrpSpPr>
            <p:grpSpPr>
              <a:xfrm>
                <a:off x="5239102" y="3609989"/>
                <a:ext cx="925251" cy="822199"/>
                <a:chOff x="5994400" y="2090821"/>
                <a:chExt cx="2179052" cy="2545347"/>
              </a:xfrm>
            </p:grpSpPr>
            <p:sp useBgFill="1">
              <p:nvSpPr>
                <p:cNvPr id="232" name="Oval 231"/>
                <p:cNvSpPr/>
                <p:nvPr/>
              </p:nvSpPr>
              <p:spPr>
                <a:xfrm>
                  <a:off x="5994400" y="2090821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 useBgFill="1">
              <p:nvSpPr>
                <p:cNvPr id="233" name="Oval 232"/>
                <p:cNvSpPr/>
                <p:nvPr/>
              </p:nvSpPr>
              <p:spPr>
                <a:xfrm>
                  <a:off x="5994400" y="3700379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4" name="Straight Connector 233"/>
                <p:cNvCxnSpPr>
                  <a:endCxn id="233" idx="2"/>
                </p:cNvCxnSpPr>
                <p:nvPr/>
              </p:nvCxnSpPr>
              <p:spPr>
                <a:xfrm>
                  <a:off x="5994400" y="2673684"/>
                  <a:ext cx="0" cy="149459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/>
                <p:nvPr/>
              </p:nvCxnSpPr>
              <p:spPr>
                <a:xfrm>
                  <a:off x="8173452" y="2673684"/>
                  <a:ext cx="0" cy="149459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/>
              <p:cNvGrpSpPr/>
              <p:nvPr/>
            </p:nvGrpSpPr>
            <p:grpSpPr>
              <a:xfrm>
                <a:off x="7117920" y="3569419"/>
                <a:ext cx="1210776" cy="971868"/>
                <a:chOff x="611606" y="553454"/>
                <a:chExt cx="3616156" cy="2217041"/>
              </a:xfrm>
            </p:grpSpPr>
            <p:sp useBgFill="1">
              <p:nvSpPr>
                <p:cNvPr id="223" name="Oval 222"/>
                <p:cNvSpPr/>
                <p:nvPr/>
              </p:nvSpPr>
              <p:spPr>
                <a:xfrm>
                  <a:off x="1744579" y="553454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 useBgFill="1">
              <p:nvSpPr>
                <p:cNvPr id="224" name="Oval 223"/>
                <p:cNvSpPr/>
                <p:nvPr/>
              </p:nvSpPr>
              <p:spPr>
                <a:xfrm rot="12594527" flipH="1">
                  <a:off x="611606" y="1834705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 useBgFill="1">
              <p:nvSpPr>
                <p:cNvPr id="225" name="Oval 224"/>
                <p:cNvSpPr/>
                <p:nvPr/>
              </p:nvSpPr>
              <p:spPr>
                <a:xfrm rot="9005473" flipH="1" flipV="1">
                  <a:off x="2937710" y="1834706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6" name="Straight Connector 225"/>
                <p:cNvCxnSpPr>
                  <a:stCxn id="224" idx="2"/>
                  <a:endCxn id="223" idx="2"/>
                </p:cNvCxnSpPr>
                <p:nvPr/>
              </p:nvCxnSpPr>
              <p:spPr>
                <a:xfrm flipV="1">
                  <a:off x="697511" y="1021349"/>
                  <a:ext cx="1047068" cy="959627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4" idx="6"/>
                  <a:endCxn id="223" idx="5"/>
                </p:cNvCxnSpPr>
                <p:nvPr/>
              </p:nvCxnSpPr>
              <p:spPr>
                <a:xfrm flipV="1">
                  <a:off x="1815754" y="1352200"/>
                  <a:ext cx="1029953" cy="1272022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4" idx="4"/>
                  <a:endCxn id="225" idx="0"/>
                </p:cNvCxnSpPr>
                <p:nvPr/>
              </p:nvCxnSpPr>
              <p:spPr>
                <a:xfrm>
                  <a:off x="1489934" y="1897019"/>
                  <a:ext cx="1859500" cy="1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1489934" y="2642234"/>
                  <a:ext cx="1865326" cy="2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>
                  <a:stCxn id="223" idx="6"/>
                  <a:endCxn id="225" idx="6"/>
                </p:cNvCxnSpPr>
                <p:nvPr/>
              </p:nvCxnSpPr>
              <p:spPr>
                <a:xfrm>
                  <a:off x="3034631" y="1021349"/>
                  <a:ext cx="1107227" cy="959629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>
                  <a:stCxn id="225" idx="1"/>
                  <a:endCxn id="223" idx="3"/>
                </p:cNvCxnSpPr>
                <p:nvPr/>
              </p:nvCxnSpPr>
              <p:spPr>
                <a:xfrm flipH="1" flipV="1">
                  <a:off x="1933503" y="1352200"/>
                  <a:ext cx="1088905" cy="891034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19" name="Picture 2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6912" y="3978227"/>
                <a:ext cx="461207" cy="155251"/>
              </a:xfrm>
              <a:prstGeom prst="rect">
                <a:avLst/>
              </a:prstGeom>
            </p:spPr>
          </p:pic>
          <p:pic>
            <p:nvPicPr>
              <p:cNvPr id="220" name="Picture 2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9471" y="3978227"/>
                <a:ext cx="183074" cy="190702"/>
              </a:xfrm>
              <a:prstGeom prst="rect">
                <a:avLst/>
              </a:prstGeom>
            </p:spPr>
          </p:pic>
          <p:pic>
            <p:nvPicPr>
              <p:cNvPr id="221" name="Picture 2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2580" y="3973566"/>
                <a:ext cx="780904" cy="184175"/>
              </a:xfrm>
              <a:prstGeom prst="rect">
                <a:avLst/>
              </a:prstGeom>
            </p:spPr>
          </p:pic>
          <p:pic>
            <p:nvPicPr>
              <p:cNvPr id="222" name="Picture 2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8369" y="3964740"/>
                <a:ext cx="183074" cy="190702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3580" y="2872740"/>
              <a:ext cx="1012019" cy="297180"/>
            </a:xfrm>
            <a:prstGeom prst="rect">
              <a:avLst/>
            </a:prstGeom>
          </p:spPr>
        </p:pic>
      </p:grpSp>
      <p:grpSp>
        <p:nvGrpSpPr>
          <p:cNvPr id="241" name="Group 240"/>
          <p:cNvGrpSpPr/>
          <p:nvPr/>
        </p:nvGrpSpPr>
        <p:grpSpPr>
          <a:xfrm>
            <a:off x="6927482" y="3860147"/>
            <a:ext cx="2162651" cy="738664"/>
            <a:chOff x="7198936" y="4464768"/>
            <a:chExt cx="2162651" cy="738664"/>
          </a:xfrm>
        </p:grpSpPr>
        <p:grpSp>
          <p:nvGrpSpPr>
            <p:cNvPr id="242" name="Group 241"/>
            <p:cNvGrpSpPr/>
            <p:nvPr/>
          </p:nvGrpSpPr>
          <p:grpSpPr>
            <a:xfrm>
              <a:off x="7272031" y="4649421"/>
              <a:ext cx="546004" cy="0"/>
              <a:chOff x="6638006" y="1214250"/>
              <a:chExt cx="1266939" cy="0"/>
            </a:xfrm>
          </p:grpSpPr>
          <p:cxnSp>
            <p:nvCxnSpPr>
              <p:cNvPr id="247" name="Straight Arrow Connector 246"/>
              <p:cNvCxnSpPr/>
              <p:nvPr/>
            </p:nvCxnSpPr>
            <p:spPr>
              <a:xfrm>
                <a:off x="6638006" y="1214250"/>
                <a:ext cx="833798" cy="0"/>
              </a:xfrm>
              <a:prstGeom prst="straightConnector1">
                <a:avLst/>
              </a:prstGeom>
              <a:ln w="38100" cap="flat" cmpd="sng">
                <a:solidFill>
                  <a:srgbClr val="292934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7137538" y="1214250"/>
                <a:ext cx="767407" cy="0"/>
              </a:xfrm>
              <a:prstGeom prst="line">
                <a:avLst/>
              </a:prstGeom>
              <a:ln w="38100" cap="flat" cmpd="sng">
                <a:solidFill>
                  <a:srgbClr val="292934"/>
                </a:solidFill>
                <a:prstDash val="solid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>
              <a:off x="7198936" y="4741767"/>
              <a:ext cx="1641250" cy="461665"/>
              <a:chOff x="6932128" y="4584051"/>
              <a:chExt cx="1641250" cy="461665"/>
            </a:xfrm>
          </p:grpSpPr>
          <p:cxnSp>
            <p:nvCxnSpPr>
              <p:cNvPr id="245" name="Straight Connector 244"/>
              <p:cNvCxnSpPr/>
              <p:nvPr/>
            </p:nvCxnSpPr>
            <p:spPr>
              <a:xfrm>
                <a:off x="6932128" y="4768718"/>
                <a:ext cx="698348" cy="0"/>
              </a:xfrm>
              <a:prstGeom prst="line">
                <a:avLst/>
              </a:prstGeom>
              <a:ln w="1905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/>
              <p:cNvSpPr txBox="1"/>
              <p:nvPr/>
            </p:nvSpPr>
            <p:spPr>
              <a:xfrm>
                <a:off x="7678932" y="4584051"/>
                <a:ext cx="8944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v</a:t>
                </a:r>
                <a:r>
                  <a:rPr lang="en-US" sz="1200" dirty="0" smtClean="0"/>
                  <a:t>: Coulomb</a:t>
                </a:r>
              </a:p>
              <a:p>
                <a:r>
                  <a:rPr lang="en-US" sz="1200" dirty="0" smtClean="0"/>
                  <a:t>interaction</a:t>
                </a:r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7945740" y="4464768"/>
              <a:ext cx="14158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Dressed Green’s </a:t>
              </a:r>
              <a:r>
                <a:rPr lang="en-US" sz="1200" dirty="0" err="1" smtClean="0"/>
                <a:t>ftn</a:t>
              </a:r>
              <a:endParaRPr lang="en-US" sz="1200" dirty="0" smtClean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60400" y="843280"/>
            <a:ext cx="566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Green’s function: Building block of the </a:t>
            </a:r>
            <a:r>
              <a:rPr lang="en-US" dirty="0" err="1" smtClean="0"/>
              <a:t>manybody</a:t>
            </a:r>
            <a:r>
              <a:rPr lang="en-US" dirty="0" smtClean="0"/>
              <a:t> problem</a:t>
            </a:r>
            <a:endParaRPr lang="en-US" dirty="0"/>
          </a:p>
        </p:txBody>
      </p:sp>
      <p:pic>
        <p:nvPicPr>
          <p:cNvPr id="249" name="Picture 2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484" y="1307667"/>
            <a:ext cx="3351615" cy="277102"/>
          </a:xfrm>
          <a:prstGeom prst="rect">
            <a:avLst/>
          </a:prstGeom>
        </p:spPr>
      </p:pic>
      <p:sp>
        <p:nvSpPr>
          <p:cNvPr id="250" name="TextBox 249"/>
          <p:cNvSpPr txBox="1"/>
          <p:nvPr/>
        </p:nvSpPr>
        <p:spPr>
          <a:xfrm>
            <a:off x="1206511" y="1827420"/>
            <a:ext cx="549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(r’, 0)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2510012" y="1827420"/>
            <a:ext cx="458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(r, t)</a:t>
            </a:r>
          </a:p>
        </p:txBody>
      </p:sp>
      <p:grpSp>
        <p:nvGrpSpPr>
          <p:cNvPr id="252" name="Group 251"/>
          <p:cNvGrpSpPr/>
          <p:nvPr/>
        </p:nvGrpSpPr>
        <p:grpSpPr>
          <a:xfrm>
            <a:off x="1583853" y="1838560"/>
            <a:ext cx="1102537" cy="83121"/>
            <a:chOff x="6638006" y="1214250"/>
            <a:chExt cx="1567782" cy="0"/>
          </a:xfrm>
        </p:grpSpPr>
        <p:cxnSp>
          <p:nvCxnSpPr>
            <p:cNvPr id="253" name="Straight Arrow Connector 252"/>
            <p:cNvCxnSpPr/>
            <p:nvPr/>
          </p:nvCxnSpPr>
          <p:spPr>
            <a:xfrm>
              <a:off x="6638006" y="1214250"/>
              <a:ext cx="833798" cy="0"/>
            </a:xfrm>
            <a:prstGeom prst="straightConnector1">
              <a:avLst/>
            </a:prstGeom>
            <a:ln w="38100" cap="flat" cmpd="sng">
              <a:solidFill>
                <a:srgbClr val="292934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7438381" y="1214250"/>
              <a:ext cx="767407" cy="0"/>
            </a:xfrm>
            <a:prstGeom prst="line">
              <a:avLst/>
            </a:prstGeom>
            <a:ln w="381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oup 254"/>
          <p:cNvGrpSpPr/>
          <p:nvPr/>
        </p:nvGrpSpPr>
        <p:grpSpPr>
          <a:xfrm>
            <a:off x="6154202" y="1021909"/>
            <a:ext cx="2898953" cy="1094043"/>
            <a:chOff x="3347208" y="3026966"/>
            <a:chExt cx="2898953" cy="1094043"/>
          </a:xfrm>
        </p:grpSpPr>
        <p:grpSp>
          <p:nvGrpSpPr>
            <p:cNvPr id="256" name="Group 255"/>
            <p:cNvGrpSpPr/>
            <p:nvPr/>
          </p:nvGrpSpPr>
          <p:grpSpPr>
            <a:xfrm>
              <a:off x="3620076" y="3026966"/>
              <a:ext cx="2626085" cy="1094043"/>
              <a:chOff x="1765300" y="3175000"/>
              <a:chExt cx="5600700" cy="2329180"/>
            </a:xfrm>
          </p:grpSpPr>
          <p:pic>
            <p:nvPicPr>
              <p:cNvPr id="259" name="Picture 25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5300" y="3175000"/>
                <a:ext cx="4597400" cy="495300"/>
              </a:xfrm>
              <a:prstGeom prst="rect">
                <a:avLst/>
              </a:prstGeom>
            </p:spPr>
          </p:pic>
          <p:pic>
            <p:nvPicPr>
              <p:cNvPr id="260" name="Picture 25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65300" y="3771900"/>
                <a:ext cx="5600700" cy="939800"/>
              </a:xfrm>
              <a:prstGeom prst="rect">
                <a:avLst/>
              </a:prstGeom>
            </p:spPr>
          </p:pic>
          <p:pic>
            <p:nvPicPr>
              <p:cNvPr id="261" name="Picture 26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5300" y="4564380"/>
                <a:ext cx="4457700" cy="939800"/>
              </a:xfrm>
              <a:prstGeom prst="rect">
                <a:avLst/>
              </a:prstGeom>
            </p:spPr>
          </p:pic>
        </p:grpSp>
        <p:sp>
          <p:nvSpPr>
            <p:cNvPr id="258" name="Left Brace 257"/>
            <p:cNvSpPr/>
            <p:nvPr/>
          </p:nvSpPr>
          <p:spPr>
            <a:xfrm>
              <a:off x="3347208" y="3176274"/>
              <a:ext cx="175478" cy="840463"/>
            </a:xfrm>
            <a:prstGeom prst="leftBrace">
              <a:avLst/>
            </a:prstGeom>
            <a:ln w="25400" cap="flat" cmpd="sng">
              <a:solidFill>
                <a:srgbClr val="292934"/>
              </a:solidFill>
              <a:prstDash val="solid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/>
          <p:cNvSpPr/>
          <p:nvPr/>
        </p:nvSpPr>
        <p:spPr>
          <a:xfrm>
            <a:off x="4622800" y="1381760"/>
            <a:ext cx="975360" cy="436880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loud 63"/>
          <p:cNvSpPr/>
          <p:nvPr/>
        </p:nvSpPr>
        <p:spPr>
          <a:xfrm>
            <a:off x="3477418" y="1107440"/>
            <a:ext cx="2354421" cy="995680"/>
          </a:xfrm>
          <a:prstGeom prst="cloud">
            <a:avLst/>
          </a:prstGeom>
          <a:gradFill flip="none" rotWithShape="1">
            <a:gsLst>
              <a:gs pos="62000">
                <a:srgbClr val="3366FF">
                  <a:alpha val="68000"/>
                </a:srgbClr>
              </a:gs>
              <a:gs pos="100000">
                <a:srgbClr val="FFFFFF">
                  <a:alpha val="6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sz="1100" dirty="0" smtClean="0"/>
          </a:p>
          <a:p>
            <a:pPr algn="ctr"/>
            <a:endParaRPr lang="en-US" sz="1100" dirty="0" smtClean="0"/>
          </a:p>
          <a:p>
            <a:pPr algn="ctr"/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Causality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08032" y="1331864"/>
            <a:ext cx="302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χ</a:t>
            </a:r>
            <a:r>
              <a:rPr lang="en-US" sz="1200" baseline="-25000" dirty="0" smtClean="0"/>
              <a:t>1</a:t>
            </a:r>
            <a:endParaRPr lang="en-US" sz="12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176394" y="1686702"/>
            <a:ext cx="112703" cy="111840"/>
          </a:xfrm>
          <a:prstGeom prst="ellipse">
            <a:avLst/>
          </a:prstGeom>
          <a:solidFill>
            <a:srgbClr val="FF0000"/>
          </a:solidFill>
          <a:ln w="31750"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057899" y="1512817"/>
            <a:ext cx="337748" cy="0"/>
          </a:xfrm>
          <a:prstGeom prst="line">
            <a:avLst/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121932" y="1784421"/>
            <a:ext cx="451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H(1)</a:t>
            </a:r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3609564" y="1385764"/>
            <a:ext cx="845569" cy="23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0000F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06998" y="1361497"/>
            <a:ext cx="556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DMFT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66160" y="609600"/>
            <a:ext cx="184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Auxiliary impurity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1" y="2110741"/>
            <a:ext cx="4602480" cy="493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" y="3274060"/>
            <a:ext cx="5247640" cy="855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3708400"/>
            <a:ext cx="1412240" cy="1829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5520" y="2814320"/>
            <a:ext cx="226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Impurity hybridization</a:t>
            </a:r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 rot="21329806" flipH="1">
            <a:off x="4549612" y="1484511"/>
            <a:ext cx="575693" cy="97130"/>
          </a:xfrm>
          <a:custGeom>
            <a:avLst/>
            <a:gdLst>
              <a:gd name="connsiteX0" fmla="*/ 0 w 856442"/>
              <a:gd name="connsiteY0" fmla="*/ 177347 h 177347"/>
              <a:gd name="connsiteX1" fmla="*/ 457753 w 856442"/>
              <a:gd name="connsiteY1" fmla="*/ 128 h 177347"/>
              <a:gd name="connsiteX2" fmla="*/ 856442 w 856442"/>
              <a:gd name="connsiteY2" fmla="*/ 147811 h 17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442" h="177347">
                <a:moveTo>
                  <a:pt x="0" y="177347"/>
                </a:moveTo>
                <a:cubicBezTo>
                  <a:pt x="157506" y="91199"/>
                  <a:pt x="315013" y="5051"/>
                  <a:pt x="457753" y="128"/>
                </a:cubicBezTo>
                <a:cubicBezTo>
                  <a:pt x="600493" y="-4795"/>
                  <a:pt x="824448" y="133043"/>
                  <a:pt x="856442" y="147811"/>
                </a:cubicBezTo>
              </a:path>
            </a:pathLst>
          </a:custGeom>
          <a:ln w="38100" cmpd="sng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  <a:headEnd type="stealth" w="lg" len="lg"/>
              </a:ln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780" y="1176020"/>
            <a:ext cx="618456" cy="297180"/>
          </a:xfrm>
          <a:prstGeom prst="rect">
            <a:avLst/>
          </a:prstGeom>
        </p:spPr>
      </p:pic>
      <p:sp>
        <p:nvSpPr>
          <p:cNvPr id="19" name="Left Brace 18"/>
          <p:cNvSpPr/>
          <p:nvPr/>
        </p:nvSpPr>
        <p:spPr>
          <a:xfrm rot="16200000">
            <a:off x="5914825" y="4090683"/>
            <a:ext cx="270914" cy="497844"/>
          </a:xfrm>
          <a:prstGeom prst="leftBrace">
            <a:avLst>
              <a:gd name="adj1" fmla="val 187227"/>
              <a:gd name="adj2" fmla="val 50000"/>
            </a:avLst>
          </a:prstGeom>
          <a:ln w="25400" cap="flat" cmpd="sng">
            <a:solidFill>
              <a:srgbClr val="292934"/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96720" y="4409440"/>
            <a:ext cx="515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last two terms go to zero at Mott insulator limit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920" y="4480560"/>
            <a:ext cx="1397000" cy="2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5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98320"/>
            <a:ext cx="3591560" cy="435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2283460"/>
            <a:ext cx="2881354" cy="2971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3840" y="1798320"/>
            <a:ext cx="328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effective field renormalizing </a:t>
            </a:r>
            <a:r>
              <a:rPr lang="en-US" dirty="0" err="1" smtClean="0"/>
              <a:t>r</a:t>
            </a:r>
            <a:r>
              <a:rPr lang="en-US" dirty="0" err="1" smtClean="0">
                <a:sym typeface="Wingdings"/>
              </a:rPr>
              <a:t>d</a:t>
            </a:r>
            <a:r>
              <a:rPr lang="en-US" dirty="0" smtClean="0">
                <a:sym typeface="Wingdings"/>
              </a:rPr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" y="2600960"/>
            <a:ext cx="756557" cy="45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2880" y="2641600"/>
            <a:ext cx="491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effective field renormalizing </a:t>
            </a:r>
            <a:r>
              <a:rPr lang="en-US" dirty="0" err="1"/>
              <a:t>d</a:t>
            </a:r>
            <a:r>
              <a:rPr lang="en-US" dirty="0" err="1" smtClean="0">
                <a:sym typeface="Wingdings"/>
              </a:rPr>
              <a:t>local</a:t>
            </a:r>
            <a:r>
              <a:rPr lang="en-US" dirty="0" smtClean="0">
                <a:sym typeface="Wingdings"/>
              </a:rPr>
              <a:t> DMFT orbital</a:t>
            </a:r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7305040" y="1910080"/>
            <a:ext cx="294640" cy="1076960"/>
          </a:xfrm>
          <a:prstGeom prst="rightBrace">
            <a:avLst>
              <a:gd name="adj1" fmla="val 6022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09840" y="2123440"/>
            <a:ext cx="13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Goes to zero</a:t>
            </a:r>
            <a:br>
              <a:rPr lang="en-US" dirty="0" smtClean="0"/>
            </a:br>
            <a:r>
              <a:rPr lang="en-US" dirty="0" smtClean="0"/>
              <a:t>at Mott 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43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Preview: H</a:t>
            </a:r>
            <a:r>
              <a:rPr lang="en-US" baseline="-25000" dirty="0" smtClean="0"/>
              <a:t>2</a:t>
            </a:r>
            <a:r>
              <a:rPr lang="en-US" dirty="0" smtClean="0"/>
              <a:t> as a two-site Hubbard model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8800" y="2672080"/>
            <a:ext cx="3917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1. Molecular orbital approximation</a:t>
            </a:r>
            <a:endParaRPr lang="en-US" sz="2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89280" y="4744720"/>
            <a:ext cx="3673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Heitler</a:t>
            </a:r>
            <a:r>
              <a:rPr lang="en-US" sz="2000" b="1" dirty="0" smtClean="0"/>
              <a:t>-London approximation</a:t>
            </a:r>
            <a:endParaRPr lang="en-US" sz="20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140200" y="1055653"/>
            <a:ext cx="1421852" cy="478507"/>
            <a:chOff x="4099560" y="1360453"/>
            <a:chExt cx="1421852" cy="478507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416637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05029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/>
            <p:cNvCxnSpPr>
              <a:stCxn id="35" idx="6"/>
              <a:endCxn id="36" idx="2"/>
            </p:cNvCxnSpPr>
            <p:nvPr/>
          </p:nvCxnSpPr>
          <p:spPr>
            <a:xfrm>
              <a:off x="4399280" y="1473304"/>
              <a:ext cx="6510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560" y="1592580"/>
              <a:ext cx="399535" cy="2463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1" y="1582420"/>
              <a:ext cx="416011" cy="25654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0" y="919480"/>
            <a:ext cx="106680" cy="213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740" y="848360"/>
            <a:ext cx="324678" cy="177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780" y="848360"/>
            <a:ext cx="324678" cy="177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1851660"/>
            <a:ext cx="5174622" cy="58674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1840" y="514096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electrons localized at each site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340" y="4020820"/>
            <a:ext cx="2334260" cy="2315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419" y="5537200"/>
            <a:ext cx="3819180" cy="4876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7000" y="6029584"/>
            <a:ext cx="2890054" cy="2289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9871" y="4269740"/>
            <a:ext cx="4177099" cy="46482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62000" y="3037840"/>
            <a:ext cx="6942926" cy="430932"/>
            <a:chOff x="619760" y="3210560"/>
            <a:chExt cx="6942926" cy="430932"/>
          </a:xfrm>
        </p:grpSpPr>
        <p:sp>
          <p:nvSpPr>
            <p:cNvPr id="16" name="TextBox 15"/>
            <p:cNvSpPr txBox="1"/>
            <p:nvPr/>
          </p:nvSpPr>
          <p:spPr>
            <a:xfrm>
              <a:off x="619760" y="3220720"/>
              <a:ext cx="6942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The bonding state 		       with the orbital </a:t>
              </a:r>
              <a:r>
                <a:rPr lang="en-US" dirty="0"/>
                <a:t>energy = </a:t>
              </a:r>
              <a:r>
                <a:rPr lang="en-US" dirty="0" err="1"/>
                <a:t>ε</a:t>
              </a:r>
              <a:r>
                <a:rPr lang="en-US" baseline="-25000" dirty="0" err="1"/>
                <a:t>at</a:t>
              </a:r>
              <a:r>
                <a:rPr lang="en-US" dirty="0"/>
                <a:t>-</a:t>
              </a:r>
              <a:r>
                <a:rPr lang="en-US" dirty="0" smtClean="0"/>
                <a:t>t</a:t>
              </a:r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17800" y="3210560"/>
              <a:ext cx="1884680" cy="430932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782320" y="3627120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electrons occupy the bonding state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4614672" y="5063026"/>
            <a:ext cx="1026160" cy="467360"/>
            <a:chOff x="6473952" y="4118146"/>
            <a:chExt cx="1026160" cy="467360"/>
          </a:xfrm>
        </p:grpSpPr>
        <p:sp>
          <p:nvSpPr>
            <p:cNvPr id="110" name="Oval 109"/>
            <p:cNvSpPr/>
            <p:nvPr/>
          </p:nvSpPr>
          <p:spPr>
            <a:xfrm>
              <a:off x="6473952" y="4118146"/>
              <a:ext cx="460587" cy="447040"/>
            </a:xfrm>
            <a:prstGeom prst="ellipse">
              <a:avLst/>
            </a:prstGeom>
            <a:solidFill>
              <a:srgbClr val="5C8AFF"/>
            </a:solidFill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039525" y="4138466"/>
              <a:ext cx="460587" cy="447040"/>
            </a:xfrm>
            <a:prstGeom prst="ellipse">
              <a:avLst/>
            </a:prstGeom>
            <a:solidFill>
              <a:srgbClr val="5C8AFF"/>
            </a:solidFill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658189" y="4301929"/>
              <a:ext cx="657693" cy="109728"/>
              <a:chOff x="6658189" y="4301929"/>
              <a:chExt cx="657693" cy="109728"/>
            </a:xfrm>
          </p:grpSpPr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6658189" y="4301929"/>
                <a:ext cx="92117" cy="89408"/>
              </a:xfrm>
              <a:prstGeom prst="ellipse">
                <a:avLst/>
              </a:prstGeom>
              <a:solidFill>
                <a:srgbClr val="D2533C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7223765" y="4322249"/>
                <a:ext cx="92117" cy="89408"/>
              </a:xfrm>
              <a:prstGeom prst="ellipse">
                <a:avLst/>
              </a:prstGeom>
              <a:solidFill>
                <a:srgbClr val="D2533C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5101663" y="3666211"/>
            <a:ext cx="974017" cy="375920"/>
            <a:chOff x="6249743" y="4661891"/>
            <a:chExt cx="974017" cy="3759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6249743" y="4661891"/>
              <a:ext cx="974017" cy="375920"/>
              <a:chOff x="3251200" y="4551680"/>
              <a:chExt cx="1371600" cy="914400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3251200" y="4551680"/>
                <a:ext cx="914400" cy="914400"/>
              </a:xfrm>
              <a:prstGeom prst="ellipse">
                <a:avLst/>
              </a:prstGeom>
              <a:solidFill>
                <a:srgbClr val="5C8A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708400" y="4551680"/>
                <a:ext cx="914400" cy="914400"/>
              </a:xfrm>
              <a:prstGeom prst="ellipse">
                <a:avLst/>
              </a:prstGeom>
              <a:solidFill>
                <a:srgbClr val="5C8AFF"/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6465149" y="4799769"/>
              <a:ext cx="92117" cy="89408"/>
            </a:xfrm>
            <a:prstGeom prst="ellipse">
              <a:avLst/>
            </a:prstGeom>
            <a:solidFill>
              <a:srgbClr val="D2533C"/>
            </a:solidFill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6918965" y="4799769"/>
              <a:ext cx="92117" cy="89408"/>
            </a:xfrm>
            <a:prstGeom prst="ellipse">
              <a:avLst/>
            </a:prstGeom>
            <a:solidFill>
              <a:srgbClr val="D2533C"/>
            </a:solidFill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26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Preview: H</a:t>
            </a:r>
            <a:r>
              <a:rPr lang="en-US" baseline="-25000" dirty="0" smtClean="0"/>
              <a:t>2</a:t>
            </a:r>
            <a:r>
              <a:rPr lang="en-US" dirty="0" smtClean="0"/>
              <a:t> as a two-site Hubbard model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40200" y="1055653"/>
            <a:ext cx="1421852" cy="478507"/>
            <a:chOff x="4099560" y="1360453"/>
            <a:chExt cx="1421852" cy="478507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416637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050298" y="1360453"/>
              <a:ext cx="232902" cy="225702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/>
            <p:cNvCxnSpPr>
              <a:stCxn id="35" idx="6"/>
              <a:endCxn id="36" idx="2"/>
            </p:cNvCxnSpPr>
            <p:nvPr/>
          </p:nvCxnSpPr>
          <p:spPr>
            <a:xfrm>
              <a:off x="4399280" y="1473304"/>
              <a:ext cx="6510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9560" y="1592580"/>
              <a:ext cx="399535" cy="2463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1" y="1582420"/>
              <a:ext cx="416011" cy="25654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60" y="919480"/>
            <a:ext cx="106680" cy="213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740" y="848360"/>
            <a:ext cx="324678" cy="177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780" y="848360"/>
            <a:ext cx="324678" cy="1778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515360" y="4521200"/>
            <a:ext cx="239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MO-HL transition</a:t>
            </a:r>
            <a:endParaRPr lang="en-US" sz="2400" b="1" dirty="0"/>
          </a:p>
        </p:txBody>
      </p:sp>
      <p:grpSp>
        <p:nvGrpSpPr>
          <p:cNvPr id="50" name="Group 49"/>
          <p:cNvGrpSpPr/>
          <p:nvPr/>
        </p:nvGrpSpPr>
        <p:grpSpPr>
          <a:xfrm>
            <a:off x="1046480" y="1798320"/>
            <a:ext cx="6971523" cy="2953713"/>
            <a:chOff x="1046480" y="1798320"/>
            <a:chExt cx="6971523" cy="2953713"/>
          </a:xfrm>
        </p:grpSpPr>
        <p:cxnSp>
          <p:nvCxnSpPr>
            <p:cNvPr id="31" name="Straight Connector 30"/>
            <p:cNvCxnSpPr/>
            <p:nvPr/>
          </p:nvCxnSpPr>
          <p:spPr>
            <a:xfrm flipH="1">
              <a:off x="2042160" y="3474720"/>
              <a:ext cx="1442720" cy="88392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 flipV="1">
              <a:off x="2042160" y="2103120"/>
              <a:ext cx="0" cy="2641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032000" y="3474720"/>
              <a:ext cx="3738880" cy="101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032000" y="2346960"/>
              <a:ext cx="3322320" cy="20116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480" y="4231640"/>
              <a:ext cx="913745" cy="208280"/>
            </a:xfrm>
            <a:prstGeom prst="rect">
              <a:avLst/>
            </a:prstGeom>
          </p:spPr>
        </p:pic>
        <p:cxnSp>
          <p:nvCxnSpPr>
            <p:cNvPr id="38" name="Straight Connector 37"/>
            <p:cNvCxnSpPr/>
            <p:nvPr/>
          </p:nvCxnSpPr>
          <p:spPr>
            <a:xfrm flipH="1" flipV="1">
              <a:off x="3484880" y="3474720"/>
              <a:ext cx="2153920" cy="1016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361440" y="1798320"/>
              <a:ext cx="827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Energy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709920" y="3403600"/>
              <a:ext cx="332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</a:t>
              </a:r>
              <a:endParaRPr lang="en-US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0200" y="3317240"/>
              <a:ext cx="377067" cy="19812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043680" y="3423920"/>
              <a:ext cx="1122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HL energy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13680" y="2225040"/>
              <a:ext cx="27043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 energy </a:t>
              </a:r>
              <a:br>
                <a:rPr lang="en-US" dirty="0" smtClean="0"/>
              </a:br>
              <a:r>
                <a:rPr lang="en-US" dirty="0" smtClean="0"/>
                <a:t>(HF/LDA fail in this regime)</a:t>
              </a:r>
              <a:endParaRPr lang="en-US" dirty="0"/>
            </a:p>
          </p:txBody>
        </p:sp>
        <p:cxnSp>
          <p:nvCxnSpPr>
            <p:cNvPr id="47" name="Straight Arrow Connector 46"/>
            <p:cNvCxnSpPr>
              <a:stCxn id="43" idx="1"/>
            </p:cNvCxnSpPr>
            <p:nvPr/>
          </p:nvCxnSpPr>
          <p:spPr>
            <a:xfrm flipH="1" flipV="1">
              <a:off x="3505200" y="3464561"/>
              <a:ext cx="10160" cy="12874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290320" y="5262880"/>
            <a:ext cx="6058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Can DMFT describe this transition smoothly?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71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>
          <a:xfrm>
            <a:off x="0" y="175237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Results: LDA+U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154984"/>
            <a:ext cx="4800599" cy="43505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1372" y="5759788"/>
            <a:ext cx="286488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/>
              <a:t>R ~ 1.4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Spin symmetry is not broken</a:t>
            </a:r>
            <a:endParaRPr lang="en-US" sz="1500" dirty="0"/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Almost same as LDA result</a:t>
            </a:r>
            <a:endParaRPr lang="en-US" sz="15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4542501" y="3551980"/>
            <a:ext cx="460587" cy="447040"/>
            <a:chOff x="4542501" y="3551980"/>
            <a:chExt cx="460587" cy="447040"/>
          </a:xfrm>
        </p:grpSpPr>
        <p:sp>
          <p:nvSpPr>
            <p:cNvPr id="18" name="Oval 17"/>
            <p:cNvSpPr/>
            <p:nvPr/>
          </p:nvSpPr>
          <p:spPr>
            <a:xfrm>
              <a:off x="4542501" y="3551980"/>
              <a:ext cx="460587" cy="447040"/>
            </a:xfrm>
            <a:prstGeom prst="ellipse">
              <a:avLst/>
            </a:prstGeom>
            <a:solidFill>
              <a:srgbClr val="5C8AFF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4713242" y="3730797"/>
              <a:ext cx="92117" cy="89408"/>
            </a:xfrm>
            <a:prstGeom prst="ellipse">
              <a:avLst/>
            </a:prstGeom>
            <a:solidFill>
              <a:schemeClr val="tx2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4741858" y="3653730"/>
              <a:ext cx="0" cy="31695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655289" y="3551980"/>
            <a:ext cx="460587" cy="447040"/>
            <a:chOff x="5934282" y="3523871"/>
            <a:chExt cx="460587" cy="447040"/>
          </a:xfrm>
        </p:grpSpPr>
        <p:sp>
          <p:nvSpPr>
            <p:cNvPr id="19" name="Oval 18"/>
            <p:cNvSpPr/>
            <p:nvPr/>
          </p:nvSpPr>
          <p:spPr>
            <a:xfrm>
              <a:off x="5934282" y="3523871"/>
              <a:ext cx="460587" cy="447040"/>
            </a:xfrm>
            <a:prstGeom prst="ellipse">
              <a:avLst/>
            </a:prstGeom>
            <a:solidFill>
              <a:srgbClr val="5C8AFF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6115876" y="3709085"/>
              <a:ext cx="92117" cy="89408"/>
            </a:xfrm>
            <a:prstGeom prst="ellipse">
              <a:avLst/>
            </a:prstGeom>
            <a:solidFill>
              <a:schemeClr val="tx2"/>
            </a:solidFill>
            <a:ln w="31750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6160335" y="3572321"/>
              <a:ext cx="0" cy="31695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805379" y="3207470"/>
            <a:ext cx="93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&gt; 5.0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731999" y="5528955"/>
            <a:ext cx="43909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/>
              <a:t>R &gt; 5.0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The static correlation error is </a:t>
            </a:r>
            <a:br>
              <a:rPr lang="en-US" sz="1500" dirty="0" smtClean="0"/>
            </a:br>
            <a:r>
              <a:rPr lang="en-US" sz="1500" dirty="0" smtClean="0"/>
              <a:t>corrected by U potential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/>
              <a:t>Spin symmetry is broken (spin contamination)</a:t>
            </a:r>
            <a:endParaRPr lang="en-US" sz="15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1475232" y="3762546"/>
            <a:ext cx="690880" cy="447040"/>
            <a:chOff x="3251200" y="4551680"/>
            <a:chExt cx="1371600" cy="914400"/>
          </a:xfrm>
        </p:grpSpPr>
        <p:grpSp>
          <p:nvGrpSpPr>
            <p:cNvPr id="45" name="Group 44"/>
            <p:cNvGrpSpPr/>
            <p:nvPr/>
          </p:nvGrpSpPr>
          <p:grpSpPr>
            <a:xfrm>
              <a:off x="3251200" y="4551680"/>
              <a:ext cx="1371600" cy="914400"/>
              <a:chOff x="3251200" y="4551680"/>
              <a:chExt cx="1371600" cy="91440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3251200" y="4551680"/>
                <a:ext cx="914400" cy="914400"/>
              </a:xfrm>
              <a:prstGeom prst="ellipse">
                <a:avLst/>
              </a:prstGeom>
              <a:solidFill>
                <a:srgbClr val="5C8AFF"/>
              </a:solidFill>
              <a:ln w="31750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708400" y="4551680"/>
                <a:ext cx="914400" cy="914400"/>
              </a:xfrm>
              <a:prstGeom prst="ellipse">
                <a:avLst/>
              </a:prstGeom>
              <a:solidFill>
                <a:srgbClr val="5C8AFF"/>
              </a:solidFill>
              <a:ln w="31750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3616960" y="4927600"/>
              <a:ext cx="640080" cy="182880"/>
              <a:chOff x="3616960" y="4927600"/>
              <a:chExt cx="640080" cy="182880"/>
            </a:xfrm>
          </p:grpSpPr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3616960" y="4927600"/>
                <a:ext cx="182880" cy="182880"/>
              </a:xfrm>
              <a:prstGeom prst="ellipse">
                <a:avLst/>
              </a:prstGeom>
              <a:solidFill>
                <a:schemeClr val="tx2"/>
              </a:solidFill>
              <a:ln w="31750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4074160" y="4927600"/>
                <a:ext cx="182880" cy="182880"/>
              </a:xfrm>
              <a:prstGeom prst="ellipse">
                <a:avLst/>
              </a:prstGeom>
              <a:solidFill>
                <a:schemeClr val="tx2"/>
              </a:solidFill>
              <a:ln w="31750">
                <a:noFill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1422100" y="3393214"/>
            <a:ext cx="93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</a:t>
            </a:r>
            <a:r>
              <a:rPr lang="en-US" dirty="0"/>
              <a:t>~</a:t>
            </a:r>
            <a:r>
              <a:rPr lang="en-US" dirty="0" smtClean="0"/>
              <a:t> 1.4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765420" y="3850330"/>
            <a:ext cx="91828" cy="337940"/>
            <a:chOff x="6827591" y="1674460"/>
            <a:chExt cx="91828" cy="337940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6827591" y="1695449"/>
              <a:ext cx="0" cy="31695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6919419" y="1674460"/>
              <a:ext cx="0" cy="316951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583131"/>
              </p:ext>
            </p:extLst>
          </p:nvPr>
        </p:nvGraphicFramePr>
        <p:xfrm>
          <a:off x="5581655" y="1658724"/>
          <a:ext cx="3325251" cy="1217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9464"/>
                <a:gridCol w="1259169"/>
                <a:gridCol w="1226618"/>
              </a:tblGrid>
              <a:tr h="304418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 = 1.4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 = 5.0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41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Exact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-2.349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-2.005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41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HF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-2.249 (~4.2%)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-1.710 (~14%)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41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LDA+U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-2.263 (~3</a:t>
                      </a:r>
                      <a:r>
                        <a:rPr lang="en-US" sz="1200" baseline="0" dirty="0" smtClean="0"/>
                        <a:t>.5%)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-2.009 (~0.2%)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7215292" y="1001095"/>
            <a:ext cx="1691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LDA functional &amp; U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43" y="539741"/>
            <a:ext cx="5927028" cy="3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6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Approximation on the LW functional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 state physics is all about reasonable approximation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1897380"/>
            <a:ext cx="1012019" cy="29718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72235" y="1727199"/>
            <a:ext cx="4707686" cy="625803"/>
            <a:chOff x="2196565" y="3569419"/>
            <a:chExt cx="6671554" cy="971868"/>
          </a:xfrm>
        </p:grpSpPr>
        <p:grpSp>
          <p:nvGrpSpPr>
            <p:cNvPr id="8" name="Group 7"/>
            <p:cNvGrpSpPr/>
            <p:nvPr/>
          </p:nvGrpSpPr>
          <p:grpSpPr>
            <a:xfrm>
              <a:off x="2196565" y="3887329"/>
              <a:ext cx="1024384" cy="345523"/>
              <a:chOff x="2791327" y="3700380"/>
              <a:chExt cx="2868862" cy="935789"/>
            </a:xfrm>
          </p:grpSpPr>
          <p:sp useBgFill="1">
            <p:nvSpPr>
              <p:cNvPr id="31" name="Oval 30"/>
              <p:cNvSpPr/>
              <p:nvPr/>
            </p:nvSpPr>
            <p:spPr>
              <a:xfrm>
                <a:off x="2791327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32" name="Oval 31"/>
              <p:cNvSpPr/>
              <p:nvPr/>
            </p:nvSpPr>
            <p:spPr>
              <a:xfrm>
                <a:off x="4716379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rgbClr val="292934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>
                <a:stCxn id="31" idx="6"/>
                <a:endCxn id="32" idx="2"/>
              </p:cNvCxnSpPr>
              <p:nvPr/>
            </p:nvCxnSpPr>
            <p:spPr>
              <a:xfrm>
                <a:off x="3735137" y="4168275"/>
                <a:ext cx="981242" cy="0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3830204" y="3889498"/>
              <a:ext cx="839191" cy="353420"/>
              <a:chOff x="2339474" y="2018632"/>
              <a:chExt cx="2179052" cy="935789"/>
            </a:xfrm>
          </p:grpSpPr>
          <p:sp useBgFill="1">
            <p:nvSpPr>
              <p:cNvPr id="29" name="Oval 28"/>
              <p:cNvSpPr/>
              <p:nvPr/>
            </p:nvSpPr>
            <p:spPr>
              <a:xfrm>
                <a:off x="2339474" y="2018632"/>
                <a:ext cx="2179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>
                <a:endCxn id="29" idx="6"/>
              </p:cNvCxnSpPr>
              <p:nvPr/>
            </p:nvCxnSpPr>
            <p:spPr>
              <a:xfrm flipV="1">
                <a:off x="2339474" y="2486527"/>
                <a:ext cx="2179052" cy="10695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5239102" y="3609989"/>
              <a:ext cx="925251" cy="822199"/>
              <a:chOff x="5994400" y="2090821"/>
              <a:chExt cx="2179052" cy="2545347"/>
            </a:xfrm>
          </p:grpSpPr>
          <p:sp useBgFill="1">
            <p:nvSpPr>
              <p:cNvPr id="25" name="Oval 24"/>
              <p:cNvSpPr/>
              <p:nvPr/>
            </p:nvSpPr>
            <p:spPr>
              <a:xfrm>
                <a:off x="5994400" y="2090821"/>
                <a:ext cx="2179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6" name="Oval 25"/>
              <p:cNvSpPr/>
              <p:nvPr/>
            </p:nvSpPr>
            <p:spPr>
              <a:xfrm>
                <a:off x="5994400" y="3700379"/>
                <a:ext cx="2179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>
                <a:endCxn id="26" idx="2"/>
              </p:cNvCxnSpPr>
              <p:nvPr/>
            </p:nvCxnSpPr>
            <p:spPr>
              <a:xfrm>
                <a:off x="5994400" y="2673684"/>
                <a:ext cx="0" cy="1494590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8173452" y="2673684"/>
                <a:ext cx="0" cy="1494590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7117920" y="3569419"/>
              <a:ext cx="1210776" cy="971868"/>
              <a:chOff x="611606" y="553454"/>
              <a:chExt cx="3616156" cy="2217041"/>
            </a:xfrm>
          </p:grpSpPr>
          <p:sp useBgFill="1">
            <p:nvSpPr>
              <p:cNvPr id="16" name="Oval 15"/>
              <p:cNvSpPr/>
              <p:nvPr/>
            </p:nvSpPr>
            <p:spPr>
              <a:xfrm>
                <a:off x="1744579" y="553454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7" name="Oval 16"/>
              <p:cNvSpPr/>
              <p:nvPr/>
            </p:nvSpPr>
            <p:spPr>
              <a:xfrm rot="12594527" flipH="1">
                <a:off x="611606" y="1834705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18" name="Oval 17"/>
              <p:cNvSpPr/>
              <p:nvPr/>
            </p:nvSpPr>
            <p:spPr>
              <a:xfrm rot="9005473" flipH="1" flipV="1">
                <a:off x="2937710" y="1834706"/>
                <a:ext cx="1290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7" idx="2"/>
                <a:endCxn id="16" idx="2"/>
              </p:cNvCxnSpPr>
              <p:nvPr/>
            </p:nvCxnSpPr>
            <p:spPr>
              <a:xfrm flipV="1">
                <a:off x="697511" y="1021349"/>
                <a:ext cx="1047068" cy="959627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7" idx="6"/>
                <a:endCxn id="16" idx="5"/>
              </p:cNvCxnSpPr>
              <p:nvPr/>
            </p:nvCxnSpPr>
            <p:spPr>
              <a:xfrm flipV="1">
                <a:off x="1815754" y="1352200"/>
                <a:ext cx="1029953" cy="1272022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7" idx="4"/>
                <a:endCxn id="18" idx="0"/>
              </p:cNvCxnSpPr>
              <p:nvPr/>
            </p:nvCxnSpPr>
            <p:spPr>
              <a:xfrm>
                <a:off x="1489934" y="1897019"/>
                <a:ext cx="1859500" cy="1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489933" y="2714223"/>
                <a:ext cx="1865325" cy="4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6" idx="6"/>
                <a:endCxn id="18" idx="6"/>
              </p:cNvCxnSpPr>
              <p:nvPr/>
            </p:nvCxnSpPr>
            <p:spPr>
              <a:xfrm>
                <a:off x="3034631" y="1021349"/>
                <a:ext cx="1107227" cy="959629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8" idx="1"/>
                <a:endCxn id="16" idx="3"/>
              </p:cNvCxnSpPr>
              <p:nvPr/>
            </p:nvCxnSpPr>
            <p:spPr>
              <a:xfrm flipH="1" flipV="1">
                <a:off x="1933503" y="1352200"/>
                <a:ext cx="1088905" cy="891034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912" y="3978227"/>
              <a:ext cx="461207" cy="15525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9471" y="3978227"/>
              <a:ext cx="183074" cy="19070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2580" y="3973566"/>
              <a:ext cx="780904" cy="18417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8369" y="3964740"/>
              <a:ext cx="183074" cy="190702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521" y="1790700"/>
            <a:ext cx="116840" cy="45506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441" y="1821180"/>
            <a:ext cx="116840" cy="45506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2121" y="1790700"/>
            <a:ext cx="116840" cy="45506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" y="5488940"/>
            <a:ext cx="1417139" cy="271780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2087881" y="5191296"/>
            <a:ext cx="4892039" cy="884384"/>
            <a:chOff x="1264921" y="3037260"/>
            <a:chExt cx="6537960" cy="1106964"/>
          </a:xfrm>
        </p:grpSpPr>
        <p:grpSp>
          <p:nvGrpSpPr>
            <p:cNvPr id="106" name="Group 105"/>
            <p:cNvGrpSpPr/>
            <p:nvPr/>
          </p:nvGrpSpPr>
          <p:grpSpPr>
            <a:xfrm>
              <a:off x="1458596" y="3203535"/>
              <a:ext cx="6344285" cy="733983"/>
              <a:chOff x="2196565" y="3569419"/>
              <a:chExt cx="6671554" cy="971868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96565" y="3887329"/>
                <a:ext cx="1024384" cy="345523"/>
                <a:chOff x="2791327" y="3700380"/>
                <a:chExt cx="2868862" cy="935789"/>
              </a:xfrm>
            </p:grpSpPr>
            <p:sp useBgFill="1">
              <p:nvSpPr>
                <p:cNvPr id="147" name="Oval 146"/>
                <p:cNvSpPr/>
                <p:nvPr/>
              </p:nvSpPr>
              <p:spPr>
                <a:xfrm>
                  <a:off x="2791327" y="3700380"/>
                  <a:ext cx="943810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 useBgFill="1">
              <p:nvSpPr>
                <p:cNvPr id="148" name="Oval 147"/>
                <p:cNvSpPr/>
                <p:nvPr/>
              </p:nvSpPr>
              <p:spPr>
                <a:xfrm>
                  <a:off x="4716379" y="3700380"/>
                  <a:ext cx="943810" cy="935789"/>
                </a:xfrm>
                <a:prstGeom prst="ellipse">
                  <a:avLst/>
                </a:prstGeom>
                <a:ln w="38100" cmpd="sng">
                  <a:solidFill>
                    <a:srgbClr val="292934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49" name="Straight Connector 148"/>
                <p:cNvCxnSpPr>
                  <a:stCxn id="147" idx="6"/>
                  <a:endCxn id="148" idx="2"/>
                </p:cNvCxnSpPr>
                <p:nvPr/>
              </p:nvCxnSpPr>
              <p:spPr>
                <a:xfrm>
                  <a:off x="3735137" y="4168275"/>
                  <a:ext cx="981242" cy="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/>
            </p:nvGrpSpPr>
            <p:grpSpPr>
              <a:xfrm>
                <a:off x="3830204" y="3889498"/>
                <a:ext cx="839191" cy="353420"/>
                <a:chOff x="2339474" y="2018632"/>
                <a:chExt cx="2179052" cy="935789"/>
              </a:xfrm>
            </p:grpSpPr>
            <p:sp useBgFill="1">
              <p:nvSpPr>
                <p:cNvPr id="145" name="Oval 144"/>
                <p:cNvSpPr/>
                <p:nvPr/>
              </p:nvSpPr>
              <p:spPr>
                <a:xfrm>
                  <a:off x="2339474" y="2018632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46" name="Straight Connector 145"/>
                <p:cNvCxnSpPr>
                  <a:endCxn id="145" idx="6"/>
                </p:cNvCxnSpPr>
                <p:nvPr/>
              </p:nvCxnSpPr>
              <p:spPr>
                <a:xfrm flipV="1">
                  <a:off x="2339474" y="2486527"/>
                  <a:ext cx="2179052" cy="10695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5239102" y="3609989"/>
                <a:ext cx="925251" cy="822199"/>
                <a:chOff x="5994400" y="2090821"/>
                <a:chExt cx="2179052" cy="2545347"/>
              </a:xfrm>
            </p:grpSpPr>
            <p:sp useBgFill="1">
              <p:nvSpPr>
                <p:cNvPr id="141" name="Oval 140"/>
                <p:cNvSpPr/>
                <p:nvPr/>
              </p:nvSpPr>
              <p:spPr>
                <a:xfrm>
                  <a:off x="5994400" y="2090821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 useBgFill="1">
              <p:nvSpPr>
                <p:cNvPr id="142" name="Oval 141"/>
                <p:cNvSpPr/>
                <p:nvPr/>
              </p:nvSpPr>
              <p:spPr>
                <a:xfrm>
                  <a:off x="5994400" y="3700379"/>
                  <a:ext cx="2179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43" name="Straight Connector 142"/>
                <p:cNvCxnSpPr>
                  <a:endCxn id="142" idx="2"/>
                </p:cNvCxnSpPr>
                <p:nvPr/>
              </p:nvCxnSpPr>
              <p:spPr>
                <a:xfrm>
                  <a:off x="5994400" y="2673684"/>
                  <a:ext cx="0" cy="149459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8173452" y="2673684"/>
                  <a:ext cx="0" cy="1494590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7117920" y="3569419"/>
                <a:ext cx="1210776" cy="971868"/>
                <a:chOff x="611606" y="553454"/>
                <a:chExt cx="3616156" cy="2217041"/>
              </a:xfrm>
            </p:grpSpPr>
            <p:sp useBgFill="1">
              <p:nvSpPr>
                <p:cNvPr id="132" name="Oval 131"/>
                <p:cNvSpPr/>
                <p:nvPr/>
              </p:nvSpPr>
              <p:spPr>
                <a:xfrm>
                  <a:off x="1744579" y="553454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 useBgFill="1">
              <p:nvSpPr>
                <p:cNvPr id="133" name="Oval 132"/>
                <p:cNvSpPr/>
                <p:nvPr/>
              </p:nvSpPr>
              <p:spPr>
                <a:xfrm rot="12594527" flipH="1">
                  <a:off x="611606" y="1834705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 useBgFill="1">
              <p:nvSpPr>
                <p:cNvPr id="134" name="Oval 133"/>
                <p:cNvSpPr/>
                <p:nvPr/>
              </p:nvSpPr>
              <p:spPr>
                <a:xfrm rot="9005473" flipH="1" flipV="1">
                  <a:off x="2937710" y="1834706"/>
                  <a:ext cx="1290052" cy="935789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35" name="Straight Connector 134"/>
                <p:cNvCxnSpPr>
                  <a:stCxn id="133" idx="2"/>
                  <a:endCxn id="132" idx="2"/>
                </p:cNvCxnSpPr>
                <p:nvPr/>
              </p:nvCxnSpPr>
              <p:spPr>
                <a:xfrm flipV="1">
                  <a:off x="697511" y="1021349"/>
                  <a:ext cx="1047068" cy="959627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3" idx="6"/>
                  <a:endCxn id="132" idx="5"/>
                </p:cNvCxnSpPr>
                <p:nvPr/>
              </p:nvCxnSpPr>
              <p:spPr>
                <a:xfrm flipV="1">
                  <a:off x="1815754" y="1352200"/>
                  <a:ext cx="1029953" cy="1272022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>
                  <a:stCxn id="133" idx="4"/>
                  <a:endCxn id="134" idx="0"/>
                </p:cNvCxnSpPr>
                <p:nvPr/>
              </p:nvCxnSpPr>
              <p:spPr>
                <a:xfrm>
                  <a:off x="1489934" y="1897019"/>
                  <a:ext cx="1859500" cy="1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489933" y="2714223"/>
                  <a:ext cx="1865325" cy="4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2" idx="6"/>
                  <a:endCxn id="134" idx="6"/>
                </p:cNvCxnSpPr>
                <p:nvPr/>
              </p:nvCxnSpPr>
              <p:spPr>
                <a:xfrm>
                  <a:off x="3034631" y="1021349"/>
                  <a:ext cx="1107227" cy="959629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>
                  <a:stCxn id="134" idx="1"/>
                  <a:endCxn id="132" idx="3"/>
                </p:cNvCxnSpPr>
                <p:nvPr/>
              </p:nvCxnSpPr>
              <p:spPr>
                <a:xfrm flipH="1" flipV="1">
                  <a:off x="1933503" y="1352200"/>
                  <a:ext cx="1088905" cy="891034"/>
                </a:xfrm>
                <a:prstGeom prst="line">
                  <a:avLst/>
                </a:prstGeom>
                <a:ln>
                  <a:solidFill>
                    <a:srgbClr val="292934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6912" y="3978227"/>
                <a:ext cx="461207" cy="155251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9471" y="3978227"/>
                <a:ext cx="183074" cy="190702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2580" y="3973566"/>
                <a:ext cx="780904" cy="184175"/>
              </a:xfrm>
              <a:prstGeom prst="rect">
                <a:avLst/>
              </a:prstGeom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8369" y="3964740"/>
                <a:ext cx="183074" cy="190702"/>
              </a:xfrm>
              <a:prstGeom prst="rect">
                <a:avLst/>
              </a:prstGeom>
            </p:spPr>
          </p:pic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4921" y="3278013"/>
              <a:ext cx="157459" cy="533724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4119" y="3313762"/>
              <a:ext cx="157459" cy="533724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0254" y="3278013"/>
              <a:ext cx="157459" cy="533726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4189309" y="3037840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689435" y="3306223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910928" y="3285222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796235" y="3355931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720721" y="3359785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132714" y="3037260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121362" y="3667479"/>
              <a:ext cx="26951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18022" y="3708903"/>
              <a:ext cx="269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304293" y="3095833"/>
              <a:ext cx="269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835435" y="3107390"/>
              <a:ext cx="26951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185816" y="3435507"/>
              <a:ext cx="269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766871" y="3828160"/>
              <a:ext cx="26951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286931" y="3836446"/>
              <a:ext cx="26951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953912" y="3422210"/>
              <a:ext cx="269512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i</a:t>
              </a:r>
              <a:endParaRPr lang="en-US" sz="1400" i="1" dirty="0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590041" y="4224241"/>
            <a:ext cx="7398045" cy="5496921"/>
            <a:chOff x="502921" y="2537681"/>
            <a:chExt cx="7398045" cy="5496921"/>
          </a:xfrm>
        </p:grpSpPr>
        <p:grpSp>
          <p:nvGrpSpPr>
            <p:cNvPr id="178" name="Group 177"/>
            <p:cNvGrpSpPr/>
            <p:nvPr/>
          </p:nvGrpSpPr>
          <p:grpSpPr>
            <a:xfrm>
              <a:off x="4473027" y="2610127"/>
              <a:ext cx="696292" cy="627246"/>
              <a:chOff x="4401907" y="2610127"/>
              <a:chExt cx="696292" cy="627246"/>
            </a:xfrm>
          </p:grpSpPr>
          <p:sp useBgFill="1">
            <p:nvSpPr>
              <p:cNvPr id="216" name="Oval 215"/>
              <p:cNvSpPr/>
              <p:nvPr/>
            </p:nvSpPr>
            <p:spPr>
              <a:xfrm rot="10800000">
                <a:off x="4899945" y="3037145"/>
                <a:ext cx="198254" cy="193845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17" name="Oval 216"/>
              <p:cNvSpPr/>
              <p:nvPr/>
            </p:nvSpPr>
            <p:spPr>
              <a:xfrm rot="10800000">
                <a:off x="4401907" y="3043528"/>
                <a:ext cx="198254" cy="193845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18" name="Oval 217"/>
              <p:cNvSpPr/>
              <p:nvPr/>
            </p:nvSpPr>
            <p:spPr>
              <a:xfrm rot="10800000">
                <a:off x="4644954" y="2610127"/>
                <a:ext cx="198254" cy="193845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9" name="Straight Connector 218"/>
              <p:cNvCxnSpPr>
                <a:stCxn id="216" idx="6"/>
                <a:endCxn id="217" idx="2"/>
              </p:cNvCxnSpPr>
              <p:nvPr/>
            </p:nvCxnSpPr>
            <p:spPr>
              <a:xfrm rot="10800000" flipV="1">
                <a:off x="4600160" y="3134067"/>
                <a:ext cx="299785" cy="6383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18" idx="1"/>
                <a:endCxn id="216" idx="4"/>
              </p:cNvCxnSpPr>
              <p:nvPr/>
            </p:nvCxnSpPr>
            <p:spPr>
              <a:xfrm rot="10800000" flipH="1" flipV="1">
                <a:off x="4814173" y="2775584"/>
                <a:ext cx="184899" cy="261561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>
                <a:stCxn id="218" idx="7"/>
                <a:endCxn id="217" idx="4"/>
              </p:cNvCxnSpPr>
              <p:nvPr/>
            </p:nvCxnSpPr>
            <p:spPr>
              <a:xfrm rot="10800000" flipV="1">
                <a:off x="4501034" y="2775584"/>
                <a:ext cx="172954" cy="267944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/>
          </p:nvGrpSpPr>
          <p:grpSpPr>
            <a:xfrm>
              <a:off x="3361469" y="2674183"/>
              <a:ext cx="544306" cy="461269"/>
              <a:chOff x="3381789" y="2684343"/>
              <a:chExt cx="544306" cy="461269"/>
            </a:xfrm>
          </p:grpSpPr>
          <p:sp useBgFill="1">
            <p:nvSpPr>
              <p:cNvPr id="212" name="Oval 211"/>
              <p:cNvSpPr/>
              <p:nvPr/>
            </p:nvSpPr>
            <p:spPr>
              <a:xfrm>
                <a:off x="3381789" y="2684343"/>
                <a:ext cx="544306" cy="169584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13" name="Oval 212"/>
              <p:cNvSpPr/>
              <p:nvPr/>
            </p:nvSpPr>
            <p:spPr>
              <a:xfrm>
                <a:off x="3381789" y="2976028"/>
                <a:ext cx="544306" cy="169584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4" name="Straight Connector 213"/>
              <p:cNvCxnSpPr>
                <a:endCxn id="213" idx="2"/>
              </p:cNvCxnSpPr>
              <p:nvPr/>
            </p:nvCxnSpPr>
            <p:spPr>
              <a:xfrm>
                <a:off x="3381789" y="2789970"/>
                <a:ext cx="0" cy="270851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3926094" y="2789970"/>
                <a:ext cx="0" cy="270851"/>
              </a:xfrm>
              <a:prstGeom prst="line">
                <a:avLst/>
              </a:prstGeom>
              <a:ln>
                <a:solidFill>
                  <a:srgbClr val="292934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 rot="16200000">
              <a:off x="6403860" y="2418640"/>
              <a:ext cx="845599" cy="1083681"/>
              <a:chOff x="3943745" y="3773807"/>
              <a:chExt cx="1148797" cy="1440065"/>
            </a:xfrm>
          </p:grpSpPr>
          <p:sp useBgFill="1">
            <p:nvSpPr>
              <p:cNvPr id="200" name="Oval 199"/>
              <p:cNvSpPr/>
              <p:nvPr/>
            </p:nvSpPr>
            <p:spPr>
              <a:xfrm>
                <a:off x="3943745" y="4066959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01" name="Oval 200"/>
              <p:cNvSpPr/>
              <p:nvPr/>
            </p:nvSpPr>
            <p:spPr>
              <a:xfrm>
                <a:off x="4829090" y="4048127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02" name="Oval 201"/>
              <p:cNvSpPr/>
              <p:nvPr/>
            </p:nvSpPr>
            <p:spPr>
              <a:xfrm>
                <a:off x="4412530" y="4950522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03" name="Oval 202"/>
              <p:cNvSpPr/>
              <p:nvPr/>
            </p:nvSpPr>
            <p:spPr>
              <a:xfrm>
                <a:off x="3943745" y="4605205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4" name="Straight Connector 203"/>
              <p:cNvCxnSpPr>
                <a:stCxn id="200" idx="7"/>
                <a:endCxn id="209" idx="2"/>
              </p:cNvCxnSpPr>
              <p:nvPr/>
            </p:nvCxnSpPr>
            <p:spPr>
              <a:xfrm rot="5400000" flipH="1" flipV="1">
                <a:off x="4175310" y="3898787"/>
                <a:ext cx="200044" cy="213435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>
                <a:stCxn id="203" idx="5"/>
                <a:endCxn id="202" idx="1"/>
              </p:cNvCxnSpPr>
              <p:nvPr/>
            </p:nvCxnSpPr>
            <p:spPr>
              <a:xfrm rot="5400000" flipV="1">
                <a:off x="4230313" y="4768290"/>
                <a:ext cx="159101" cy="282497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>
                <a:stCxn id="209" idx="6"/>
                <a:endCxn id="201" idx="1"/>
              </p:cNvCxnSpPr>
              <p:nvPr/>
            </p:nvCxnSpPr>
            <p:spPr>
              <a:xfrm rot="5400000" flipV="1">
                <a:off x="4665981" y="3885003"/>
                <a:ext cx="181212" cy="222170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>
                <a:stCxn id="202" idx="7"/>
                <a:endCxn id="208" idx="3"/>
              </p:cNvCxnSpPr>
              <p:nvPr/>
            </p:nvCxnSpPr>
            <p:spPr>
              <a:xfrm rot="5400000" flipH="1" flipV="1">
                <a:off x="4668766" y="4790184"/>
                <a:ext cx="167539" cy="230272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 useBgFill="1">
            <p:nvSpPr>
              <p:cNvPr id="208" name="Oval 207"/>
              <p:cNvSpPr/>
              <p:nvPr/>
            </p:nvSpPr>
            <p:spPr>
              <a:xfrm>
                <a:off x="4829090" y="4596767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09" name="Oval 208"/>
              <p:cNvSpPr/>
              <p:nvPr/>
            </p:nvSpPr>
            <p:spPr>
              <a:xfrm>
                <a:off x="4382050" y="3773807"/>
                <a:ext cx="263452" cy="263350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/>
              <p:cNvCxnSpPr>
                <a:stCxn id="208" idx="0"/>
                <a:endCxn id="201" idx="4"/>
              </p:cNvCxnSpPr>
              <p:nvPr/>
            </p:nvCxnSpPr>
            <p:spPr>
              <a:xfrm rot="5400000" flipH="1">
                <a:off x="4818171" y="4454122"/>
                <a:ext cx="285290" cy="0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3" idx="0"/>
                <a:endCxn id="200" idx="4"/>
              </p:cNvCxnSpPr>
              <p:nvPr/>
            </p:nvCxnSpPr>
            <p:spPr>
              <a:xfrm rot="5400000" flipH="1">
                <a:off x="3938023" y="4467757"/>
                <a:ext cx="274896" cy="0"/>
              </a:xfrm>
              <a:prstGeom prst="line">
                <a:avLst/>
              </a:prstGeom>
              <a:ln w="25400" cap="flat" cmpd="sng">
                <a:solidFill>
                  <a:srgbClr val="292934"/>
                </a:solidFill>
                <a:prstDash val="sysDash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3697" y="2839453"/>
              <a:ext cx="734149" cy="165125"/>
            </a:xfrm>
            <a:prstGeom prst="rect">
              <a:avLst/>
            </a:prstGeom>
          </p:spPr>
        </p:pic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2355" y="2817930"/>
              <a:ext cx="172114" cy="170977"/>
            </a:xfrm>
            <a:prstGeom prst="rect">
              <a:avLst/>
            </a:prstGeom>
          </p:spPr>
        </p:pic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7893" y="2817930"/>
              <a:ext cx="172114" cy="170977"/>
            </a:xfrm>
            <a:prstGeom prst="rect">
              <a:avLst/>
            </a:prstGeom>
          </p:spPr>
        </p:pic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3751" y="2854960"/>
              <a:ext cx="507215" cy="152400"/>
            </a:xfrm>
            <a:prstGeom prst="rect">
              <a:avLst/>
            </a:prstGeom>
          </p:spPr>
        </p:pic>
        <p:grpSp>
          <p:nvGrpSpPr>
            <p:cNvPr id="185" name="Group 184"/>
            <p:cNvGrpSpPr/>
            <p:nvPr/>
          </p:nvGrpSpPr>
          <p:grpSpPr>
            <a:xfrm>
              <a:off x="502921" y="2633980"/>
              <a:ext cx="2352041" cy="5400622"/>
              <a:chOff x="2301241" y="2674620"/>
              <a:chExt cx="2352041" cy="5400622"/>
            </a:xfrm>
          </p:grpSpPr>
          <p:grpSp>
            <p:nvGrpSpPr>
              <p:cNvPr id="189" name="Group 188"/>
              <p:cNvGrpSpPr/>
              <p:nvPr/>
            </p:nvGrpSpPr>
            <p:grpSpPr>
              <a:xfrm>
                <a:off x="2373837" y="2775647"/>
                <a:ext cx="2279445" cy="5299595"/>
                <a:chOff x="2556716" y="4408051"/>
                <a:chExt cx="1649347" cy="3769443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2556716" y="7241705"/>
                  <a:ext cx="722843" cy="935789"/>
                  <a:chOff x="2791327" y="3700380"/>
                  <a:chExt cx="2868862" cy="935789"/>
                </a:xfrm>
              </p:grpSpPr>
              <p:sp useBgFill="1">
                <p:nvSpPr>
                  <p:cNvPr id="197" name="Oval 196"/>
                  <p:cNvSpPr/>
                  <p:nvPr/>
                </p:nvSpPr>
                <p:spPr>
                  <a:xfrm>
                    <a:off x="2791327" y="3700380"/>
                    <a:ext cx="943810" cy="935789"/>
                  </a:xfrm>
                  <a:prstGeom prst="ellipse">
                    <a:avLst/>
                  </a:prstGeom>
                  <a:ln w="38100" cmpd="sng">
                    <a:solidFill>
                      <a:schemeClr val="tx1"/>
                    </a:solidFill>
                    <a:round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 useBgFill="1">
                <p:nvSpPr>
                  <p:cNvPr id="198" name="Oval 197"/>
                  <p:cNvSpPr/>
                  <p:nvPr/>
                </p:nvSpPr>
                <p:spPr>
                  <a:xfrm>
                    <a:off x="4716379" y="3700380"/>
                    <a:ext cx="943810" cy="935789"/>
                  </a:xfrm>
                  <a:prstGeom prst="ellipse">
                    <a:avLst/>
                  </a:prstGeom>
                  <a:ln w="38100" cmpd="sng">
                    <a:solidFill>
                      <a:srgbClr val="292934"/>
                    </a:solidFill>
                    <a:round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9" name="Straight Connector 198"/>
                  <p:cNvCxnSpPr>
                    <a:stCxn id="197" idx="6"/>
                    <a:endCxn id="198" idx="2"/>
                  </p:cNvCxnSpPr>
                  <p:nvPr/>
                </p:nvCxnSpPr>
                <p:spPr>
                  <a:xfrm>
                    <a:off x="3735137" y="4168285"/>
                    <a:ext cx="981242" cy="0"/>
                  </a:xfrm>
                  <a:prstGeom prst="line">
                    <a:avLst/>
                  </a:prstGeom>
                  <a:ln>
                    <a:solidFill>
                      <a:srgbClr val="292934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3613900" y="4408051"/>
                  <a:ext cx="592163" cy="227573"/>
                  <a:chOff x="1987795" y="1959201"/>
                  <a:chExt cx="2179052" cy="935789"/>
                </a:xfrm>
              </p:grpSpPr>
              <p:sp useBgFill="1">
                <p:nvSpPr>
                  <p:cNvPr id="195" name="Oval 194"/>
                  <p:cNvSpPr/>
                  <p:nvPr/>
                </p:nvSpPr>
                <p:spPr>
                  <a:xfrm>
                    <a:off x="1987795" y="1959201"/>
                    <a:ext cx="2179052" cy="935789"/>
                  </a:xfrm>
                  <a:prstGeom prst="ellipse">
                    <a:avLst/>
                  </a:prstGeom>
                  <a:ln w="38100" cmpd="sng">
                    <a:solidFill>
                      <a:schemeClr val="tx1"/>
                    </a:solidFill>
                    <a:round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6" name="Straight Connector 195"/>
                  <p:cNvCxnSpPr>
                    <a:endCxn id="195" idx="6"/>
                  </p:cNvCxnSpPr>
                  <p:nvPr/>
                </p:nvCxnSpPr>
                <p:spPr>
                  <a:xfrm flipV="1">
                    <a:off x="1987795" y="2427097"/>
                    <a:ext cx="2179052" cy="10696"/>
                  </a:xfrm>
                  <a:prstGeom prst="line">
                    <a:avLst/>
                  </a:prstGeom>
                  <a:ln>
                    <a:solidFill>
                      <a:srgbClr val="292934"/>
                    </a:solidFill>
                    <a:prstDash val="sys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94" name="Picture 19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17016" y="4465185"/>
                  <a:ext cx="129184" cy="122796"/>
                </a:xfrm>
                <a:prstGeom prst="rect">
                  <a:avLst/>
                </a:prstGeom>
              </p:spPr>
            </p:pic>
          </p:grpSp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1241" y="2674620"/>
                <a:ext cx="116840" cy="455060"/>
              </a:xfrm>
              <a:prstGeom prst="rect">
                <a:avLst/>
              </a:prstGeom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2361" y="2694940"/>
                <a:ext cx="116840" cy="455060"/>
              </a:xfrm>
              <a:prstGeom prst="rect">
                <a:avLst/>
              </a:prstGeom>
            </p:spPr>
          </p:pic>
        </p:grp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62120" y="2654300"/>
              <a:ext cx="127172" cy="495300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86780" y="2674620"/>
              <a:ext cx="252730" cy="505460"/>
            </a:xfrm>
            <a:prstGeom prst="rect">
              <a:avLst/>
            </a:prstGeom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34361" y="2654300"/>
              <a:ext cx="119346" cy="464820"/>
            </a:xfrm>
            <a:prstGeom prst="rect">
              <a:avLst/>
            </a:prstGeom>
          </p:spPr>
        </p:pic>
      </p:grpSp>
      <p:sp>
        <p:nvSpPr>
          <p:cNvPr id="225" name="TextBox 224"/>
          <p:cNvSpPr txBox="1"/>
          <p:nvPr/>
        </p:nvSpPr>
        <p:spPr>
          <a:xfrm>
            <a:off x="7061200" y="5486400"/>
            <a:ext cx="131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smtClean="0"/>
              <a:t>i</a:t>
            </a:r>
            <a:r>
              <a:rPr lang="en-US" dirty="0" smtClean="0"/>
              <a:t>=local site)</a:t>
            </a:r>
            <a:endParaRPr lang="en-US" dirty="0"/>
          </a:p>
        </p:txBody>
      </p:sp>
      <p:sp useBgFill="1">
        <p:nvSpPr>
          <p:cNvPr id="228" name="Oval 227"/>
          <p:cNvSpPr/>
          <p:nvPr/>
        </p:nvSpPr>
        <p:spPr>
          <a:xfrm>
            <a:off x="2300073" y="4451587"/>
            <a:ext cx="237804" cy="222488"/>
          </a:xfrm>
          <a:prstGeom prst="ellipse">
            <a:avLst/>
          </a:prstGeom>
          <a:ln w="38100" cmpd="sng">
            <a:solidFill>
              <a:srgbClr val="292934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Connector 228"/>
          <p:cNvCxnSpPr>
            <a:endCxn id="228" idx="2"/>
          </p:cNvCxnSpPr>
          <p:nvPr/>
        </p:nvCxnSpPr>
        <p:spPr>
          <a:xfrm>
            <a:off x="2052839" y="4562831"/>
            <a:ext cx="247235" cy="0"/>
          </a:xfrm>
          <a:prstGeom prst="line">
            <a:avLst/>
          </a:prstGeom>
          <a:ln>
            <a:solidFill>
              <a:srgbClr val="292934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0" y="1818640"/>
            <a:ext cx="103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LW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8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99"/>
          <a:stretch/>
        </p:blipFill>
        <p:spPr>
          <a:xfrm>
            <a:off x="713805" y="1381167"/>
            <a:ext cx="954876" cy="444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97" y="1250414"/>
            <a:ext cx="129184" cy="122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125" y="1436657"/>
            <a:ext cx="300094" cy="28525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/>
          <a:srcRect t="1459" r="72539" b="-8564"/>
          <a:stretch/>
        </p:blipFill>
        <p:spPr>
          <a:xfrm>
            <a:off x="6054075" y="1466474"/>
            <a:ext cx="316908" cy="376588"/>
          </a:xfrm>
          <a:prstGeom prst="rect">
            <a:avLst/>
          </a:prstGeom>
        </p:spPr>
      </p:pic>
      <p:sp>
        <p:nvSpPr>
          <p:cNvPr id="59" name="Chevron 58"/>
          <p:cNvSpPr/>
          <p:nvPr/>
        </p:nvSpPr>
        <p:spPr>
          <a:xfrm>
            <a:off x="4569028" y="2750089"/>
            <a:ext cx="82766" cy="134214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Chevron 59"/>
          <p:cNvSpPr/>
          <p:nvPr/>
        </p:nvSpPr>
        <p:spPr>
          <a:xfrm flipH="1">
            <a:off x="4558370" y="3503412"/>
            <a:ext cx="93424" cy="135333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" name="Content Placeholder 3"/>
          <p:cNvPicPr>
            <a:picLocks noChangeAspect="1"/>
          </p:cNvPicPr>
          <p:nvPr/>
        </p:nvPicPr>
        <p:blipFill rotWithShape="1">
          <a:blip r:embed="rId2"/>
          <a:srcRect r="79303"/>
          <a:stretch/>
        </p:blipFill>
        <p:spPr>
          <a:xfrm>
            <a:off x="472909" y="1343612"/>
            <a:ext cx="343465" cy="4866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1849130" y="1324458"/>
                <a:ext cx="18113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30" y="1324458"/>
                <a:ext cx="181139" cy="5186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4358435" y="1357440"/>
                <a:ext cx="18113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435" y="1357440"/>
                <a:ext cx="181139" cy="5186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2083826" y="3009668"/>
                <a:ext cx="248703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826" y="3009668"/>
                <a:ext cx="248703" cy="51860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494" y="3136162"/>
            <a:ext cx="300094" cy="2852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51076" y="1172414"/>
            <a:ext cx="3549172" cy="2818519"/>
            <a:chOff x="2151076" y="1172414"/>
            <a:chExt cx="3549172" cy="2818519"/>
          </a:xfrm>
        </p:grpSpPr>
        <p:grpSp>
          <p:nvGrpSpPr>
            <p:cNvPr id="6" name="Group 5"/>
            <p:cNvGrpSpPr/>
            <p:nvPr/>
          </p:nvGrpSpPr>
          <p:grpSpPr>
            <a:xfrm>
              <a:off x="2151076" y="1314060"/>
              <a:ext cx="1815534" cy="565852"/>
              <a:chOff x="2791327" y="3700380"/>
              <a:chExt cx="2868862" cy="935789"/>
            </a:xfrm>
          </p:grpSpPr>
          <p:sp useBgFill="1">
            <p:nvSpPr>
              <p:cNvPr id="29" name="Oval 28"/>
              <p:cNvSpPr/>
              <p:nvPr/>
            </p:nvSpPr>
            <p:spPr>
              <a:xfrm>
                <a:off x="2791327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30" name="Oval 29"/>
              <p:cNvSpPr/>
              <p:nvPr/>
            </p:nvSpPr>
            <p:spPr>
              <a:xfrm>
                <a:off x="4716379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rgbClr val="292934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3735137" y="4168275"/>
                <a:ext cx="981242" cy="0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hevron 35"/>
            <p:cNvSpPr/>
            <p:nvPr/>
          </p:nvSpPr>
          <p:spPr>
            <a:xfrm>
              <a:off x="2397875" y="1246953"/>
              <a:ext cx="82766" cy="134214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Chevron 36"/>
            <p:cNvSpPr/>
            <p:nvPr/>
          </p:nvSpPr>
          <p:spPr>
            <a:xfrm>
              <a:off x="3626586" y="1235448"/>
              <a:ext cx="82766" cy="134214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Chevron 37"/>
            <p:cNvSpPr/>
            <p:nvPr/>
          </p:nvSpPr>
          <p:spPr>
            <a:xfrm flipH="1">
              <a:off x="2394777" y="1807904"/>
              <a:ext cx="93424" cy="135333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hevron 39"/>
            <p:cNvSpPr/>
            <p:nvPr/>
          </p:nvSpPr>
          <p:spPr>
            <a:xfrm flipH="1">
              <a:off x="3621257" y="1807904"/>
              <a:ext cx="93424" cy="135333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2519275" y="2783231"/>
              <a:ext cx="740964" cy="1121157"/>
              <a:chOff x="4957637" y="1389295"/>
              <a:chExt cx="663791" cy="511499"/>
            </a:xfrm>
          </p:grpSpPr>
          <p:sp useBgFill="1">
            <p:nvSpPr>
              <p:cNvPr id="23" name="Oval 22"/>
              <p:cNvSpPr/>
              <p:nvPr/>
            </p:nvSpPr>
            <p:spPr>
              <a:xfrm>
                <a:off x="4968538" y="1389295"/>
                <a:ext cx="652890" cy="194643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4" name="Oval 23"/>
              <p:cNvSpPr/>
              <p:nvPr/>
            </p:nvSpPr>
            <p:spPr>
              <a:xfrm>
                <a:off x="4957637" y="1706151"/>
                <a:ext cx="652890" cy="194643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4957637" y="1492601"/>
                <a:ext cx="443" cy="329615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610527" y="1492601"/>
                <a:ext cx="0" cy="310872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Chevron 41"/>
            <p:cNvSpPr/>
            <p:nvPr/>
          </p:nvSpPr>
          <p:spPr>
            <a:xfrm flipH="1">
              <a:off x="2795261" y="3384554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Chevron 42"/>
            <p:cNvSpPr/>
            <p:nvPr/>
          </p:nvSpPr>
          <p:spPr>
            <a:xfrm flipH="1">
              <a:off x="2800823" y="2692796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>
              <a:off x="2823874" y="3818153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2823874" y="3101944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743420" y="1249069"/>
              <a:ext cx="956828" cy="753235"/>
              <a:chOff x="2339474" y="2018632"/>
              <a:chExt cx="2179052" cy="935789"/>
            </a:xfrm>
          </p:grpSpPr>
          <p:sp useBgFill="1">
            <p:nvSpPr>
              <p:cNvPr id="68" name="Oval 67"/>
              <p:cNvSpPr/>
              <p:nvPr/>
            </p:nvSpPr>
            <p:spPr>
              <a:xfrm>
                <a:off x="2339474" y="2018632"/>
                <a:ext cx="2179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Connector 68"/>
              <p:cNvCxnSpPr/>
              <p:nvPr/>
            </p:nvCxnSpPr>
            <p:spPr>
              <a:xfrm flipV="1">
                <a:off x="2339474" y="2486527"/>
                <a:ext cx="2179052" cy="10695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Chevron 65"/>
            <p:cNvSpPr/>
            <p:nvPr/>
          </p:nvSpPr>
          <p:spPr>
            <a:xfrm>
              <a:off x="5185780" y="1172414"/>
              <a:ext cx="82766" cy="134214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/>
            <p:cNvSpPr/>
            <p:nvPr/>
          </p:nvSpPr>
          <p:spPr>
            <a:xfrm flipH="1">
              <a:off x="5175122" y="1925737"/>
              <a:ext cx="93424" cy="135333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26668" y="2856561"/>
              <a:ext cx="956828" cy="753235"/>
              <a:chOff x="2339474" y="2018632"/>
              <a:chExt cx="2179052" cy="935789"/>
            </a:xfrm>
          </p:grpSpPr>
          <p:sp useBgFill="1">
            <p:nvSpPr>
              <p:cNvPr id="27" name="Oval 26"/>
              <p:cNvSpPr/>
              <p:nvPr/>
            </p:nvSpPr>
            <p:spPr>
              <a:xfrm>
                <a:off x="2339474" y="2018632"/>
                <a:ext cx="2179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flipV="1">
                <a:off x="2339474" y="2486527"/>
                <a:ext cx="2179052" cy="10695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3606248" y="3012343"/>
                  <a:ext cx="544924" cy="5203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248" y="3012343"/>
                  <a:ext cx="544924" cy="5203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/>
            <p:cNvCxnSpPr>
              <a:stCxn id="59" idx="1"/>
            </p:cNvCxnSpPr>
            <p:nvPr/>
          </p:nvCxnSpPr>
          <p:spPr>
            <a:xfrm flipH="1">
              <a:off x="4607064" y="2847013"/>
              <a:ext cx="3347" cy="692081"/>
            </a:xfrm>
            <a:prstGeom prst="line">
              <a:avLst/>
            </a:prstGeom>
            <a:ln w="22225">
              <a:solidFill>
                <a:srgbClr val="2929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/>
          <a:srcRect r="25169" b="11609"/>
          <a:stretch/>
        </p:blipFill>
        <p:spPr>
          <a:xfrm>
            <a:off x="5268546" y="3110628"/>
            <a:ext cx="1004727" cy="31078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033" y="3165979"/>
            <a:ext cx="300094" cy="28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5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834" y="1374400"/>
            <a:ext cx="300094" cy="28525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2706840" y="1152701"/>
            <a:ext cx="1815534" cy="707789"/>
            <a:chOff x="2525082" y="1293793"/>
            <a:chExt cx="2961615" cy="911168"/>
          </a:xfrm>
        </p:grpSpPr>
        <p:grpSp>
          <p:nvGrpSpPr>
            <p:cNvPr id="6" name="Group 5"/>
            <p:cNvGrpSpPr/>
            <p:nvPr/>
          </p:nvGrpSpPr>
          <p:grpSpPr>
            <a:xfrm>
              <a:off x="2525082" y="1394994"/>
              <a:ext cx="2961615" cy="728446"/>
              <a:chOff x="2791327" y="3700380"/>
              <a:chExt cx="2868862" cy="935789"/>
            </a:xfrm>
          </p:grpSpPr>
          <p:sp useBgFill="1">
            <p:nvSpPr>
              <p:cNvPr id="29" name="Oval 28"/>
              <p:cNvSpPr/>
              <p:nvPr/>
            </p:nvSpPr>
            <p:spPr>
              <a:xfrm>
                <a:off x="2791327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30" name="Oval 29"/>
              <p:cNvSpPr/>
              <p:nvPr/>
            </p:nvSpPr>
            <p:spPr>
              <a:xfrm>
                <a:off x="4716379" y="3700380"/>
                <a:ext cx="943810" cy="935789"/>
              </a:xfrm>
              <a:prstGeom prst="ellipse">
                <a:avLst/>
              </a:prstGeom>
              <a:ln w="38100" cmpd="sng">
                <a:solidFill>
                  <a:srgbClr val="292934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3735137" y="4168275"/>
                <a:ext cx="981242" cy="0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hevron 35"/>
            <p:cNvSpPr/>
            <p:nvPr/>
          </p:nvSpPr>
          <p:spPr>
            <a:xfrm>
              <a:off x="2927676" y="1308604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Chevron 36"/>
            <p:cNvSpPr/>
            <p:nvPr/>
          </p:nvSpPr>
          <p:spPr>
            <a:xfrm>
              <a:off x="4932028" y="1293793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Chevron 37"/>
            <p:cNvSpPr/>
            <p:nvPr/>
          </p:nvSpPr>
          <p:spPr>
            <a:xfrm flipH="1">
              <a:off x="2922622" y="2030741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hevron 39"/>
            <p:cNvSpPr/>
            <p:nvPr/>
          </p:nvSpPr>
          <p:spPr>
            <a:xfrm flipH="1">
              <a:off x="4923335" y="2030741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519275" y="2662979"/>
            <a:ext cx="740964" cy="1298137"/>
            <a:chOff x="5482447" y="3410887"/>
            <a:chExt cx="740964" cy="1298137"/>
          </a:xfrm>
        </p:grpSpPr>
        <p:grpSp>
          <p:nvGrpSpPr>
            <p:cNvPr id="34" name="Group 33"/>
            <p:cNvGrpSpPr/>
            <p:nvPr/>
          </p:nvGrpSpPr>
          <p:grpSpPr>
            <a:xfrm>
              <a:off x="5482447" y="3501322"/>
              <a:ext cx="740964" cy="1121157"/>
              <a:chOff x="4957637" y="1389295"/>
              <a:chExt cx="663791" cy="511499"/>
            </a:xfrm>
          </p:grpSpPr>
          <p:sp useBgFill="1">
            <p:nvSpPr>
              <p:cNvPr id="23" name="Oval 22"/>
              <p:cNvSpPr/>
              <p:nvPr/>
            </p:nvSpPr>
            <p:spPr>
              <a:xfrm>
                <a:off x="4968538" y="1389295"/>
                <a:ext cx="652890" cy="194643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 useBgFill="1">
            <p:nvSpPr>
              <p:cNvPr id="24" name="Oval 23"/>
              <p:cNvSpPr/>
              <p:nvPr/>
            </p:nvSpPr>
            <p:spPr>
              <a:xfrm>
                <a:off x="4957637" y="1706151"/>
                <a:ext cx="652890" cy="194643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4957637" y="1492601"/>
                <a:ext cx="443" cy="329615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610527" y="1492601"/>
                <a:ext cx="0" cy="310872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Chevron 41"/>
            <p:cNvSpPr/>
            <p:nvPr/>
          </p:nvSpPr>
          <p:spPr>
            <a:xfrm flipH="1">
              <a:off x="5758433" y="4102645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Chevron 42"/>
            <p:cNvSpPr/>
            <p:nvPr/>
          </p:nvSpPr>
          <p:spPr>
            <a:xfrm flipH="1">
              <a:off x="5763995" y="3410887"/>
              <a:ext cx="152400" cy="17422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>
              <a:off x="5787046" y="4536244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Chevron 52"/>
            <p:cNvSpPr/>
            <p:nvPr/>
          </p:nvSpPr>
          <p:spPr>
            <a:xfrm>
              <a:off x="5787046" y="3820035"/>
              <a:ext cx="135014" cy="172780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1" y="1252009"/>
            <a:ext cx="2061443" cy="383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7549" y="1218444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64834" y="3689905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grpSp>
        <p:nvGrpSpPr>
          <p:cNvPr id="350" name="Group 349"/>
          <p:cNvGrpSpPr/>
          <p:nvPr/>
        </p:nvGrpSpPr>
        <p:grpSpPr>
          <a:xfrm>
            <a:off x="5185695" y="1091902"/>
            <a:ext cx="1368937" cy="864037"/>
            <a:chOff x="5285816" y="1083753"/>
            <a:chExt cx="1368937" cy="864037"/>
          </a:xfrm>
        </p:grpSpPr>
        <p:grpSp>
          <p:nvGrpSpPr>
            <p:cNvPr id="7" name="Group 6"/>
            <p:cNvGrpSpPr/>
            <p:nvPr/>
          </p:nvGrpSpPr>
          <p:grpSpPr>
            <a:xfrm>
              <a:off x="5546421" y="1145786"/>
              <a:ext cx="956828" cy="753235"/>
              <a:chOff x="2339474" y="2018632"/>
              <a:chExt cx="2179052" cy="935789"/>
            </a:xfrm>
          </p:grpSpPr>
          <p:sp useBgFill="1">
            <p:nvSpPr>
              <p:cNvPr id="27" name="Oval 26"/>
              <p:cNvSpPr/>
              <p:nvPr/>
            </p:nvSpPr>
            <p:spPr>
              <a:xfrm>
                <a:off x="2339474" y="2018632"/>
                <a:ext cx="2179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flipV="1">
                <a:off x="2339474" y="2486527"/>
                <a:ext cx="2179052" cy="10695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Chevron 58"/>
            <p:cNvSpPr/>
            <p:nvPr/>
          </p:nvSpPr>
          <p:spPr>
            <a:xfrm>
              <a:off x="5954747" y="1083753"/>
              <a:ext cx="82766" cy="134214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Chevron 59"/>
            <p:cNvSpPr/>
            <p:nvPr/>
          </p:nvSpPr>
          <p:spPr>
            <a:xfrm flipH="1">
              <a:off x="5954747" y="1812457"/>
              <a:ext cx="93424" cy="135333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285816" y="1272175"/>
              <a:ext cx="193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pple Chancery" charset="0"/>
                  <a:ea typeface="Apple Chancery" charset="0"/>
                  <a:cs typeface="Apple Chancery" charset="0"/>
                </a:rPr>
                <a:t>i</a:t>
              </a:r>
              <a:endParaRPr lang="en-US" b="1" dirty="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461671" y="1292053"/>
              <a:ext cx="193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Apple Chancery" charset="0"/>
                  <a:ea typeface="Apple Chancery" charset="0"/>
                  <a:cs typeface="Apple Chancery" charset="0"/>
                </a:rPr>
                <a:t>i</a:t>
              </a:r>
              <a:endParaRPr lang="en-US" b="1" dirty="0">
                <a:latin typeface="Apple Chancery" charset="0"/>
                <a:ea typeface="Apple Chancery" charset="0"/>
                <a:cs typeface="Apple Chancery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211191" y="2702795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90868" y="2702795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56361" y="3086018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266642" y="3440069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242536" y="3460896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072692" y="3078910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64834" y="2565423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38290" y="1212806"/>
            <a:ext cx="19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pple Chancery" charset="0"/>
                <a:ea typeface="Apple Chancery" charset="0"/>
                <a:cs typeface="Apple Chancery" charset="0"/>
              </a:rPr>
              <a:t>i</a:t>
            </a:r>
            <a:endParaRPr lang="en-US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TextBox 345"/>
              <p:cNvSpPr txBox="1"/>
              <p:nvPr/>
            </p:nvSpPr>
            <p:spPr>
              <a:xfrm>
                <a:off x="2464841" y="1198089"/>
                <a:ext cx="18113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6" name="TextBox 3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841" y="1198089"/>
                <a:ext cx="181139" cy="5186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TextBox 346"/>
              <p:cNvSpPr txBox="1"/>
              <p:nvPr/>
            </p:nvSpPr>
            <p:spPr>
              <a:xfrm>
                <a:off x="5004556" y="1295292"/>
                <a:ext cx="18113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7" name="TextBox 3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556" y="1295292"/>
                <a:ext cx="181139" cy="5186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TextBox 348"/>
              <p:cNvSpPr txBox="1"/>
              <p:nvPr/>
            </p:nvSpPr>
            <p:spPr>
              <a:xfrm>
                <a:off x="1938065" y="2979851"/>
                <a:ext cx="277106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9" name="TextBox 3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65" y="2979851"/>
                <a:ext cx="277106" cy="51860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3792847" y="2861952"/>
            <a:ext cx="1477248" cy="762783"/>
            <a:chOff x="3606248" y="2817196"/>
            <a:chExt cx="1477248" cy="762783"/>
          </a:xfrm>
        </p:grpSpPr>
        <p:grpSp>
          <p:nvGrpSpPr>
            <p:cNvPr id="78" name="Group 77"/>
            <p:cNvGrpSpPr/>
            <p:nvPr/>
          </p:nvGrpSpPr>
          <p:grpSpPr>
            <a:xfrm>
              <a:off x="4126668" y="2826744"/>
              <a:ext cx="956828" cy="753235"/>
              <a:chOff x="2339474" y="2018632"/>
              <a:chExt cx="2179052" cy="935789"/>
            </a:xfrm>
          </p:grpSpPr>
          <p:sp useBgFill="1">
            <p:nvSpPr>
              <p:cNvPr id="81" name="Oval 80"/>
              <p:cNvSpPr/>
              <p:nvPr/>
            </p:nvSpPr>
            <p:spPr>
              <a:xfrm>
                <a:off x="2339474" y="2018632"/>
                <a:ext cx="2179052" cy="935789"/>
              </a:xfrm>
              <a:prstGeom prst="ellipse">
                <a:avLst/>
              </a:prstGeom>
              <a:ln w="38100" cmpd="sng">
                <a:solidFill>
                  <a:schemeClr val="tx1"/>
                </a:solidFill>
                <a:rou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 flipV="1">
                <a:off x="2339474" y="2486527"/>
                <a:ext cx="2179052" cy="10695"/>
              </a:xfrm>
              <a:prstGeom prst="line">
                <a:avLst/>
              </a:prstGeom>
              <a:ln w="22225">
                <a:solidFill>
                  <a:srgbClr val="292934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3606248" y="2982526"/>
                  <a:ext cx="544924" cy="5203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248" y="2982526"/>
                  <a:ext cx="544924" cy="5203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Connector 79"/>
            <p:cNvCxnSpPr/>
            <p:nvPr/>
          </p:nvCxnSpPr>
          <p:spPr>
            <a:xfrm flipH="1">
              <a:off x="4607064" y="2817196"/>
              <a:ext cx="3347" cy="692081"/>
            </a:xfrm>
            <a:prstGeom prst="line">
              <a:avLst/>
            </a:prstGeom>
            <a:ln w="22225">
              <a:solidFill>
                <a:srgbClr val="292934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34" y="3197401"/>
            <a:ext cx="300094" cy="28525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10"/>
          <a:srcRect r="25169" b="11609"/>
          <a:stretch/>
        </p:blipFill>
        <p:spPr>
          <a:xfrm>
            <a:off x="5750491" y="3132086"/>
            <a:ext cx="1004727" cy="31078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41" y="3170095"/>
            <a:ext cx="300094" cy="28525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218" y="1364401"/>
            <a:ext cx="300094" cy="28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0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311965" y="1490869"/>
            <a:ext cx="1" cy="2146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972878" y="1490869"/>
            <a:ext cx="1" cy="2146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311965" y="3637722"/>
            <a:ext cx="2511287" cy="33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972878" y="3637722"/>
            <a:ext cx="2511287" cy="33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-397567" y="1749287"/>
            <a:ext cx="3419061" cy="3776870"/>
          </a:xfrm>
          <a:prstGeom prst="arc">
            <a:avLst/>
          </a:prstGeom>
          <a:ln w="317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rot="5400000">
            <a:off x="5191596" y="619598"/>
            <a:ext cx="2385394" cy="1981084"/>
          </a:xfrm>
          <a:prstGeom prst="arc">
            <a:avLst>
              <a:gd name="adj1" fmla="val 16200000"/>
              <a:gd name="adj2" fmla="val 5421490"/>
            </a:avLst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891093" y="1522913"/>
            <a:ext cx="719046" cy="1038156"/>
            <a:chOff x="891093" y="1522913"/>
            <a:chExt cx="719046" cy="1038156"/>
          </a:xfrm>
        </p:grpSpPr>
        <p:sp>
          <p:nvSpPr>
            <p:cNvPr id="16" name="TextBox 15"/>
            <p:cNvSpPr txBox="1"/>
            <p:nvPr/>
          </p:nvSpPr>
          <p:spPr>
            <a:xfrm>
              <a:off x="891093" y="1522913"/>
              <a:ext cx="2584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1093" y="2160959"/>
              <a:ext cx="719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</a:t>
              </a:r>
              <a:r>
                <a:rPr lang="en-US" sz="2000" baseline="30000" dirty="0" smtClean="0"/>
                <a:t>0</a:t>
              </a:r>
              <a:endParaRPr lang="en-US" sz="2000" baseline="30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04024" y="1479221"/>
                <a:ext cx="2584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Γ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024" y="1479221"/>
                <a:ext cx="258418" cy="400110"/>
              </a:xfrm>
              <a:prstGeom prst="rect">
                <a:avLst/>
              </a:prstGeom>
              <a:blipFill rotWithShape="0">
                <a:blip r:embed="rId2"/>
                <a:stretch>
                  <a:fillRect r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504024" y="2537335"/>
            <a:ext cx="71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</a:t>
            </a:r>
            <a:r>
              <a:rPr lang="en-US" sz="2000" baseline="30000" dirty="0" smtClean="0"/>
              <a:t>0</a:t>
            </a:r>
            <a:endParaRPr lang="en-US" sz="2000" baseline="30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04341" y="3681562"/>
            <a:ext cx="25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1513" y="3681562"/>
            <a:ext cx="586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</a:t>
            </a:r>
            <a:r>
              <a:rPr lang="en-US" sz="2000" baseline="30000" dirty="0" smtClean="0"/>
              <a:t>0</a:t>
            </a:r>
            <a:endParaRPr lang="en-US" sz="2000" baseline="30000" dirty="0"/>
          </a:p>
        </p:txBody>
      </p:sp>
      <p:sp>
        <p:nvSpPr>
          <p:cNvPr id="24" name="TextBox 23"/>
          <p:cNvSpPr txBox="1"/>
          <p:nvPr/>
        </p:nvSpPr>
        <p:spPr>
          <a:xfrm>
            <a:off x="6228521" y="3696857"/>
            <a:ext cx="55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</a:t>
            </a:r>
            <a:r>
              <a:rPr lang="en-US" sz="2000" baseline="30000" dirty="0" smtClean="0"/>
              <a:t>0</a:t>
            </a:r>
            <a:endParaRPr lang="en-US" sz="2000" baseline="30000" dirty="0"/>
          </a:p>
        </p:txBody>
      </p:sp>
      <p:sp>
        <p:nvSpPr>
          <p:cNvPr id="25" name="TextBox 24"/>
          <p:cNvSpPr txBox="1"/>
          <p:nvPr/>
        </p:nvSpPr>
        <p:spPr>
          <a:xfrm>
            <a:off x="7116417" y="3681562"/>
            <a:ext cx="25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311963" y="2357034"/>
            <a:ext cx="1255645" cy="39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67608" y="2346978"/>
            <a:ext cx="0" cy="129074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988614" y="2821882"/>
            <a:ext cx="1368346" cy="39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356960" y="2821882"/>
            <a:ext cx="0" cy="83488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6224" y="1260686"/>
            <a:ext cx="6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a)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245177" y="1260686"/>
            <a:ext cx="52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9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M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28" b="46885"/>
          <a:stretch/>
        </p:blipFill>
        <p:spPr>
          <a:xfrm>
            <a:off x="435596" y="1305711"/>
            <a:ext cx="2545865" cy="12008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857" y="1550840"/>
            <a:ext cx="3403904" cy="4627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7253" y="979521"/>
            <a:ext cx="2548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Hubbard model (1963)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12321"/>
          </a:xfrm>
        </p:spPr>
        <p:txBody>
          <a:bodyPr/>
          <a:lstStyle/>
          <a:p>
            <a:r>
              <a:rPr lang="en-US" dirty="0" smtClean="0"/>
              <a:t>Strongly Correlated system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93040" y="5161280"/>
            <a:ext cx="32367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Independent particle approaches</a:t>
            </a:r>
            <a:br>
              <a:rPr lang="en-US" sz="1600" dirty="0" smtClean="0"/>
            </a:br>
            <a:r>
              <a:rPr lang="en-US" sz="1600" dirty="0" smtClean="0"/>
              <a:t>work well </a:t>
            </a:r>
            <a:endParaRPr lang="en-US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5334655" y="5171440"/>
            <a:ext cx="37369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Cost for double occupation is too large.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Electrons are localized.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9885" y="2997809"/>
            <a:ext cx="8641715" cy="2078504"/>
            <a:chOff x="349885" y="2997809"/>
            <a:chExt cx="8641715" cy="2078504"/>
          </a:xfrm>
        </p:grpSpPr>
        <p:sp>
          <p:nvSpPr>
            <p:cNvPr id="96" name="Left-Right Arrow 95"/>
            <p:cNvSpPr/>
            <p:nvPr/>
          </p:nvSpPr>
          <p:spPr>
            <a:xfrm>
              <a:off x="349885" y="2997809"/>
              <a:ext cx="8641715" cy="571500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" y="3092633"/>
              <a:ext cx="939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/ </a:t>
              </a:r>
              <a:r>
                <a:rPr lang="en-US" dirty="0"/>
                <a:t>t</a:t>
              </a:r>
              <a:r>
                <a:rPr lang="en-US" dirty="0" smtClean="0"/>
                <a:t> ~ 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2080" y="3092633"/>
              <a:ext cx="1002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/ t &gt;&gt;1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619760" y="3474720"/>
              <a:ext cx="1320800" cy="1574800"/>
              <a:chOff x="1838960" y="2885440"/>
              <a:chExt cx="1320800" cy="1574800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81154" y="3209777"/>
                <a:ext cx="1278606" cy="1250463"/>
                <a:chOff x="1876392" y="3563029"/>
                <a:chExt cx="1243804" cy="1204305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1876392" y="3563029"/>
                  <a:ext cx="1238452" cy="356482"/>
                  <a:chOff x="1127758" y="3462702"/>
                  <a:chExt cx="1238452" cy="356482"/>
                </a:xfrm>
              </p:grpSpPr>
              <p:sp>
                <p:nvSpPr>
                  <p:cNvPr id="58" name="Oval 57"/>
                  <p:cNvSpPr/>
                  <p:nvPr/>
                </p:nvSpPr>
                <p:spPr>
                  <a:xfrm>
                    <a:off x="1127758" y="3469860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Oval 58"/>
                  <p:cNvSpPr/>
                  <p:nvPr/>
                </p:nvSpPr>
                <p:spPr>
                  <a:xfrm>
                    <a:off x="1713832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/>
                  <p:cNvSpPr/>
                  <p:nvPr/>
                </p:nvSpPr>
                <p:spPr>
                  <a:xfrm>
                    <a:off x="1425076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/>
                  <p:cNvSpPr/>
                  <p:nvPr/>
                </p:nvSpPr>
                <p:spPr>
                  <a:xfrm>
                    <a:off x="2005262" y="3462702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1876392" y="3841393"/>
                  <a:ext cx="1238452" cy="356482"/>
                  <a:chOff x="1127758" y="3462702"/>
                  <a:chExt cx="1238452" cy="356482"/>
                </a:xfrm>
              </p:grpSpPr>
              <p:sp>
                <p:nvSpPr>
                  <p:cNvPr id="54" name="Oval 53"/>
                  <p:cNvSpPr/>
                  <p:nvPr/>
                </p:nvSpPr>
                <p:spPr>
                  <a:xfrm>
                    <a:off x="1127758" y="3469860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1713832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1425076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2005262" y="3462702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1876392" y="4124772"/>
                  <a:ext cx="1238452" cy="356482"/>
                  <a:chOff x="1127758" y="3462702"/>
                  <a:chExt cx="1238452" cy="356482"/>
                </a:xfrm>
              </p:grpSpPr>
              <p:sp>
                <p:nvSpPr>
                  <p:cNvPr id="50" name="Oval 49"/>
                  <p:cNvSpPr/>
                  <p:nvPr/>
                </p:nvSpPr>
                <p:spPr>
                  <a:xfrm>
                    <a:off x="1127758" y="3469860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1713832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1425076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2005262" y="3462702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" name="Group 43"/>
                <p:cNvGrpSpPr/>
                <p:nvPr/>
              </p:nvGrpSpPr>
              <p:grpSpPr>
                <a:xfrm>
                  <a:off x="1881744" y="4410852"/>
                  <a:ext cx="1238452" cy="356482"/>
                  <a:chOff x="1127758" y="3462702"/>
                  <a:chExt cx="1238452" cy="356482"/>
                </a:xfrm>
              </p:grpSpPr>
              <p:sp>
                <p:nvSpPr>
                  <p:cNvPr id="46" name="Oval 45"/>
                  <p:cNvSpPr/>
                  <p:nvPr/>
                </p:nvSpPr>
                <p:spPr>
                  <a:xfrm>
                    <a:off x="1127758" y="3469860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1713832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1425076" y="3464728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2005262" y="3462702"/>
                    <a:ext cx="360948" cy="349324"/>
                  </a:xfrm>
                  <a:prstGeom prst="ellipse">
                    <a:avLst/>
                  </a:prstGeom>
                  <a:solidFill>
                    <a:schemeClr val="tx2">
                      <a:alpha val="58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45" name="Picture 44" descr="650px-Square_Lattice.svg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" t="3555" r="76410" b="52366"/>
                <a:stretch/>
              </p:blipFill>
              <p:spPr>
                <a:xfrm>
                  <a:off x="1968698" y="3653933"/>
                  <a:ext cx="1075102" cy="1051560"/>
                </a:xfrm>
                <a:prstGeom prst="rect">
                  <a:avLst/>
                </a:prstGeom>
              </p:spPr>
            </p:pic>
          </p:grpSp>
          <p:sp>
            <p:nvSpPr>
              <p:cNvPr id="68" name="TextBox 67"/>
              <p:cNvSpPr txBox="1"/>
              <p:nvPr/>
            </p:nvSpPr>
            <p:spPr>
              <a:xfrm>
                <a:off x="1838960" y="2885440"/>
                <a:ext cx="997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Itinerant </a:t>
                </a:r>
                <a:endParaRPr lang="en-US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7447280" y="3464560"/>
              <a:ext cx="1391919" cy="1493520"/>
              <a:chOff x="1838960" y="4968240"/>
              <a:chExt cx="1391919" cy="1493520"/>
            </a:xfrm>
          </p:grpSpPr>
          <p:pic>
            <p:nvPicPr>
              <p:cNvPr id="73" name="Picture 72" descr="650px-Square_Lattice.svg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4" t="3555" r="76410" b="52366"/>
              <a:stretch/>
            </p:blipFill>
            <p:spPr>
              <a:xfrm>
                <a:off x="1932575" y="5382963"/>
                <a:ext cx="1298304" cy="1068388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76" name="Straight Arrow Connector 75"/>
              <p:cNvCxnSpPr/>
              <p:nvPr/>
            </p:nvCxnSpPr>
            <p:spPr>
              <a:xfrm flipV="1">
                <a:off x="2035012" y="5311194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027356" y="5645189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2379521" y="5311194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2754510" y="5898046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V="1">
                <a:off x="2034233" y="6214387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2389843" y="5616947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>
                <a:off x="3103398" y="5657758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>
                <a:off x="2389843" y="5929342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2747788" y="6224796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V="1">
                <a:off x="2757332" y="5586720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>
                <a:off x="3120429" y="5928526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>
                <a:off x="3101840" y="5323777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flipV="1">
                <a:off x="3103398" y="6221992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V="1">
                <a:off x="2034233" y="5939977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2389843" y="6221992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2749037" y="5291749"/>
                <a:ext cx="0" cy="236964"/>
              </a:xfrm>
              <a:prstGeom prst="straightConnector1">
                <a:avLst/>
              </a:prstGeom>
              <a:ln w="25400" cap="flat" cmpd="sng">
                <a:solidFill>
                  <a:srgbClr val="3366FF"/>
                </a:solidFill>
                <a:prstDash val="solid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1838960" y="4968240"/>
                <a:ext cx="1044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Localized</a:t>
                </a:r>
                <a:endParaRPr lang="en-US" dirty="0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2859541" y="3390845"/>
              <a:ext cx="3418129" cy="8617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5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Strongly Correlated Materials</a:t>
              </a:r>
              <a:endParaRPr lang="en-US" sz="25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094480" y="3092633"/>
              <a:ext cx="1232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/ </a:t>
              </a:r>
              <a:r>
                <a:rPr lang="en-US" dirty="0"/>
                <a:t>t</a:t>
              </a:r>
              <a:r>
                <a:rPr lang="en-US" dirty="0" smtClean="0"/>
                <a:t> ~ O(1)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12449" y="4105791"/>
              <a:ext cx="2769760" cy="9705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600" dirty="0" smtClean="0"/>
                <a:t>Metal-insulator transition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600" dirty="0" smtClean="0"/>
                <a:t>High </a:t>
              </a:r>
              <a:r>
                <a:rPr lang="en-US" sz="1600" dirty="0" err="1" smtClean="0"/>
                <a:t>Tc</a:t>
              </a:r>
              <a:r>
                <a:rPr lang="en-US" sz="1600" dirty="0" smtClean="0"/>
                <a:t> superconductivity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1600" dirty="0" smtClean="0"/>
                <a:t>Heavy fermions.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3856282" y="1977124"/>
            <a:ext cx="15176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Electron hopping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857177" y="1980212"/>
            <a:ext cx="16505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On-site interaction</a:t>
            </a:r>
          </a:p>
        </p:txBody>
      </p:sp>
    </p:spTree>
    <p:extLst>
      <p:ext uri="{BB962C8B-B14F-4D97-AF65-F5344CB8AC3E}">
        <p14:creationId xmlns:p14="http://schemas.microsoft.com/office/powerpoint/2010/main" val="45951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23433</TotalTime>
  <Words>2335</Words>
  <Application>Microsoft Macintosh PowerPoint</Application>
  <PresentationFormat>On-screen Show (4:3)</PresentationFormat>
  <Paragraphs>666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Apple Chancery</vt:lpstr>
      <vt:lpstr>Calibri</vt:lpstr>
      <vt:lpstr>Calibri Light</vt:lpstr>
      <vt:lpstr>Cambria Math</vt:lpstr>
      <vt:lpstr>Courier New</vt:lpstr>
      <vt:lpstr>Roman</vt:lpstr>
      <vt:lpstr>Times New Roman</vt:lpstr>
      <vt:lpstr>Wingdings</vt:lpstr>
      <vt:lpstr>맑은 고딕</vt:lpstr>
      <vt:lpstr>Arial</vt:lpstr>
      <vt:lpstr>Office Theme</vt:lpstr>
      <vt:lpstr>METHODOLOGICAL STUDY OF COMPUTATIONAL APPROACHES TO STRONG CORRELATIONS.</vt:lpstr>
      <vt:lpstr>Outline</vt:lpstr>
      <vt:lpstr>How to solve many-body problem?</vt:lpstr>
      <vt:lpstr>Functional Approach</vt:lpstr>
      <vt:lpstr>Approximation on the LW functional</vt:lpstr>
      <vt:lpstr>PowerPoint Presentation</vt:lpstr>
      <vt:lpstr>PowerPoint Presentation</vt:lpstr>
      <vt:lpstr>PowerPoint Presentation</vt:lpstr>
      <vt:lpstr>Strongly Correlated system</vt:lpstr>
      <vt:lpstr>Dynamical Mean-Field Theory</vt:lpstr>
      <vt:lpstr>Combined band structure methods and DMFT</vt:lpstr>
      <vt:lpstr>Combined band structure methods and DMFT</vt:lpstr>
      <vt:lpstr>DMFT on quantum chemistry</vt:lpstr>
      <vt:lpstr>H2 molecule as a test bed</vt:lpstr>
      <vt:lpstr>Double-counting issue of LDA+DMFT</vt:lpstr>
      <vt:lpstr>Double-counting of correlations</vt:lpstr>
      <vt:lpstr>Issues of GW+DMFT</vt:lpstr>
      <vt:lpstr>Issues of GW+DMFT</vt:lpstr>
      <vt:lpstr>Basis set and DMFT local orbital</vt:lpstr>
      <vt:lpstr>LDA / GW + DMFT for H2 molecule</vt:lpstr>
      <vt:lpstr>DMFT calculation in H2</vt:lpstr>
      <vt:lpstr>Result: Total Energy</vt:lpstr>
      <vt:lpstr>Result: Total Energy</vt:lpstr>
      <vt:lpstr>Result: Total Energy</vt:lpstr>
      <vt:lpstr>Result: Total Energy</vt:lpstr>
      <vt:lpstr>Result: Total Energy</vt:lpstr>
      <vt:lpstr>Spectral function at R=1.4</vt:lpstr>
      <vt:lpstr>Spectral function at R=1.4</vt:lpstr>
      <vt:lpstr>Spectral function at R=1.4</vt:lpstr>
      <vt:lpstr>Causality violation at large R</vt:lpstr>
      <vt:lpstr>Causality violation at large R</vt:lpstr>
      <vt:lpstr>Projected GW ≠ GW double-counting</vt:lpstr>
      <vt:lpstr>Causality violation at large R</vt:lpstr>
      <vt:lpstr>GW+DMFT with causal DC</vt:lpstr>
      <vt:lpstr>Conclusion</vt:lpstr>
      <vt:lpstr>PowerPoint Presentation</vt:lpstr>
      <vt:lpstr>Metal-insulator interface</vt:lpstr>
      <vt:lpstr>Causality analysis</vt:lpstr>
      <vt:lpstr>Causality analysis</vt:lpstr>
      <vt:lpstr>Causality analysis</vt:lpstr>
      <vt:lpstr>PowerPoint Presentation</vt:lpstr>
      <vt:lpstr>Preview: H2 as a two-site Hubbard model </vt:lpstr>
      <vt:lpstr>Preview: H2 as a two-site Hubbard model 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Analysis of Weak Anti-localization in Topological Insulator Thin Films</dc:title>
  <dc:creator>Jisoo</dc:creator>
  <cp:lastModifiedBy>Microsoft Office User</cp:lastModifiedBy>
  <cp:revision>680</cp:revision>
  <dcterms:created xsi:type="dcterms:W3CDTF">2015-02-25T20:05:25Z</dcterms:created>
  <dcterms:modified xsi:type="dcterms:W3CDTF">2016-12-16T04:38:26Z</dcterms:modified>
</cp:coreProperties>
</file>